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4"/>
  </p:notesMasterIdLst>
  <p:sldIdLst>
    <p:sldId id="256" r:id="rId5"/>
    <p:sldId id="274" r:id="rId6"/>
    <p:sldId id="258" r:id="rId7"/>
    <p:sldId id="260" r:id="rId8"/>
    <p:sldId id="259" r:id="rId9"/>
    <p:sldId id="261" r:id="rId10"/>
    <p:sldId id="273" r:id="rId11"/>
    <p:sldId id="262" r:id="rId12"/>
    <p:sldId id="263" r:id="rId13"/>
    <p:sldId id="264" r:id="rId14"/>
    <p:sldId id="265" r:id="rId15"/>
    <p:sldId id="277" r:id="rId16"/>
    <p:sldId id="276" r:id="rId17"/>
    <p:sldId id="278" r:id="rId18"/>
    <p:sldId id="268" r:id="rId19"/>
    <p:sldId id="269" r:id="rId20"/>
    <p:sldId id="270" r:id="rId21"/>
    <p:sldId id="271" r:id="rId22"/>
    <p:sldId id="272" r:id="rId23"/>
  </p:sldIdLst>
  <p:sldSz cx="18288000" cy="10287000"/>
  <p:notesSz cx="6858000" cy="9144000"/>
  <p:embeddedFontLst>
    <p:embeddedFont>
      <p:font typeface="Geologica Roman"/>
      <p:regular r:id="rId25"/>
      <p:bold r:id="rId26"/>
      <p:italic r:id="rId27"/>
      <p:boldItalic r:id="rId28"/>
    </p:embeddedFont>
    <p:embeddedFont>
      <p:font typeface="Helvetica" pitchFamily="2" charset="0"/>
      <p:regular r:id="rId29"/>
      <p:bold r:id="rId30"/>
      <p:italic r:id="rId31"/>
      <p:boldItalic r:id="rId32"/>
    </p:embeddedFont>
    <p:embeddedFont>
      <p:font typeface="Helvetica Now Display" pitchFamily="2" charset="0"/>
      <p:regular r:id="rId33"/>
    </p:embeddedFont>
    <p:embeddedFont>
      <p:font typeface="Helvetica Now Display Bold" pitchFamily="2" charset="0"/>
      <p:regular r:id="rId34"/>
    </p:embeddedFont>
    <p:embeddedFont>
      <p:font typeface="Helvetica Now Display Bold Italics" pitchFamily="2" charset="0"/>
      <p:regular r:id="rId35"/>
    </p:embeddedFont>
    <p:embeddedFont>
      <p:font typeface="Helvetica Now Display Heavy" pitchFamily="2" charset="0"/>
      <p:regular r:id="rId36"/>
    </p:embeddedFont>
    <p:embeddedFont>
      <p:font typeface="Helvetica Now Display Italics" pitchFamily="2" charset="0"/>
      <p:regular r:id="rId37"/>
    </p:embeddedFont>
    <p:embeddedFont>
      <p:font typeface="Helvetica Now Display Light" pitchFamily="2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76" userDrawn="1">
          <p15:clr>
            <a:srgbClr val="A4A3A4"/>
          </p15:clr>
        </p15:guide>
        <p15:guide id="2" pos="12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F40"/>
    <a:srgbClr val="8ED8F9"/>
    <a:srgbClr val="FCD0CD"/>
    <a:srgbClr val="D59C98"/>
    <a:srgbClr val="009497"/>
    <a:srgbClr val="5AC4BE"/>
    <a:srgbClr val="D4EFFC"/>
    <a:srgbClr val="022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24990-9637-D049-9E9A-65AF459BF78A}" v="1" dt="2026-07-01T10:08:28.081"/>
  </p1510:revLst>
</p1510:revInfo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–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–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–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–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77" d="100"/>
          <a:sy n="77" d="100"/>
        </p:scale>
        <p:origin x="888" y="192"/>
      </p:cViewPr>
      <p:guideLst>
        <p:guide orient="horz" pos="1176"/>
        <p:guide pos="12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spPr>
              <a:solidFill>
                <a:srgbClr val="5AC4B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0C-3946-9C5D-3916B631337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0C-3946-9C5D-3916B6313374}"/>
              </c:ext>
            </c:extLst>
          </c:dPt>
          <c:dPt>
            <c:idx val="2"/>
            <c:bubble3D val="0"/>
            <c:spPr>
              <a:solidFill>
                <a:srgbClr val="FCD0C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D0C-3946-9C5D-3916B6313374}"/>
              </c:ext>
            </c:extLst>
          </c:dPt>
          <c:dPt>
            <c:idx val="3"/>
            <c:bubble3D val="0"/>
            <c:spPr>
              <a:solidFill>
                <a:srgbClr val="8ED8F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D0C-3946-9C5D-3916B6313374}"/>
              </c:ext>
            </c:extLst>
          </c:dPt>
          <c:dLbls>
            <c:dLbl>
              <c:idx val="0"/>
              <c:layout>
                <c:manualLayout>
                  <c:x val="-0.12660689946549614"/>
                  <c:y val="0.176561633234486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0C-3946-9C5D-3916B6313374}"/>
                </c:ext>
              </c:extLst>
            </c:dLbl>
            <c:dLbl>
              <c:idx val="1"/>
              <c:layout>
                <c:manualLayout>
                  <c:x val="-0.19060637360684968"/>
                  <c:y val="-4.365190354547757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D0C-3946-9C5D-3916B6313374}"/>
                </c:ext>
              </c:extLst>
            </c:dLbl>
            <c:dLbl>
              <c:idx val="2"/>
              <c:layout>
                <c:manualLayout>
                  <c:x val="0.21747160589561848"/>
                  <c:y val="-3.157933665258155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0C-3946-9C5D-3916B63133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Scope 1</c:v>
                </c:pt>
                <c:pt idx="1">
                  <c:v>Scope 2</c:v>
                </c:pt>
                <c:pt idx="2">
                  <c:v>Scope 3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10.34</c:v>
                </c:pt>
                <c:pt idx="1">
                  <c:v>30.46</c:v>
                </c:pt>
                <c:pt idx="2">
                  <c:v>50.14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6B-FB45-AF5E-D8EB4678DDFD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tCO2e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5E7-4C1A-824A-CB17CEECFF4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5E7-4C1A-824A-CB17CEECFF46}"/>
              </c:ext>
            </c:extLst>
          </c:dPt>
          <c:dPt>
            <c:idx val="2"/>
            <c:bubble3D val="0"/>
            <c:spPr>
              <a:solidFill>
                <a:srgbClr val="FCD0C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5E7-4C1A-824A-CB17CEECFF46}"/>
              </c:ext>
            </c:extLst>
          </c:dPt>
          <c:dPt>
            <c:idx val="3"/>
            <c:bubble3D val="0"/>
            <c:spPr>
              <a:solidFill>
                <a:srgbClr val="8ED8F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5E7-4C1A-824A-CB17CEECFF46}"/>
              </c:ext>
            </c:extLst>
          </c:dPt>
          <c:dLbls>
            <c:dLbl>
              <c:idx val="0"/>
              <c:layout>
                <c:manualLayout>
                  <c:x val="-0.19471107187282605"/>
                  <c:y val="0.2071068437236760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E7-4C1A-824A-CB17CEECFF46}"/>
                </c:ext>
              </c:extLst>
            </c:dLbl>
            <c:dLbl>
              <c:idx val="1"/>
              <c:layout>
                <c:manualLayout>
                  <c:x val="0.20645119957931307"/>
                  <c:y val="-0.2323814350383859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E7-4C1A-824A-CB17CEECFF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Scope 1</c:v>
                </c:pt>
                <c:pt idx="1">
                  <c:v>Scope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10.34</c:v>
                </c:pt>
                <c:pt idx="1">
                  <c:v>30.46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5E7-4C1A-824A-CB17CEECFF46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22E48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XXX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22E48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5AC4BE"/>
            </a:solidFill>
            <a:ln>
              <a:noFill/>
            </a:ln>
            <a:effectLst/>
          </c:spPr>
          <c:dPt>
            <c:idx val="0"/>
            <c:bubble3D val="0"/>
            <c:spPr>
              <a:solidFill>
                <a:srgbClr val="5AC4B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EA1-4049-83BC-DCDE22BEF53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EA1-4049-83BC-DCDE22BEF539}"/>
              </c:ext>
            </c:extLst>
          </c:dPt>
          <c:dPt>
            <c:idx val="2"/>
            <c:bubble3D val="0"/>
            <c:spPr>
              <a:solidFill>
                <a:srgbClr val="FCD0C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EA1-4049-83BC-DCDE22BEF539}"/>
              </c:ext>
            </c:extLst>
          </c:dPt>
          <c:dPt>
            <c:idx val="3"/>
            <c:bubble3D val="0"/>
            <c:spPr>
              <a:solidFill>
                <a:srgbClr val="8ED8F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EA1-4049-83BC-DCDE22BEF53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EA1-4049-83BC-DCDE22BEF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022E48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22E48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2F550-6DD9-DA17-98E5-18350F704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D76A86-A3A5-5584-56F8-B88FA2107D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E2BEA-23CE-417D-3865-ED4895BF688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19C479C-5191-C2B8-2CA2-4968C5056B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F4AD3C1-DA66-8004-5671-CF9D2C275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5EA26F-F539-D148-7ADE-794EFE39E6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3606C8-E871-6156-036D-F320C63D28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0227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39769-92A9-8A38-D35C-B2BCD9066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95BABF-DBC8-D9FD-3BFA-216AA3E6F4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43620E-0695-995A-FBB7-8A88F34450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9B195FB-A6F3-C136-835D-AD3F65A59B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3E6A854-06E2-09D7-1DAD-E5C85D0B68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60EF8-731D-1A30-6774-F2778968D3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5D6B36-4753-CCAE-5275-DFBCB6DE7F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60374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229B-0107-9BE0-E659-E2E34BE69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1888C3-79D4-AED4-BFB7-34475355B3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658EB4-A731-FF3A-B6F9-6BC9452DC2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31D46B9-FC0F-EA94-BEB2-2985F89B68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D8A05A2-2CF4-E046-AD26-593952B23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1936F-9A23-B121-FD33-366405E2CF9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F2C1A-212D-6C81-1198-E260C1A47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38792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6420611-997C-DCBB-1012-9E722880A3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39400" y="1104900"/>
            <a:ext cx="3733800" cy="25908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9F927659-B725-87BB-2E98-8B344C8A3DF7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9906000" y="5143500"/>
            <a:ext cx="4419600" cy="44196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arbonplanner.natwest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about/what-we-do/our-carbon-reduction-plan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b.ecco.com/en-GB/Campaign/sustainability" TargetMode="External"/><Relationship Id="rId4" Type="http://schemas.openxmlformats.org/officeDocument/2006/relationships/hyperlink" Target="https://www.scottishleathergroup.com/ourapproach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ciencebasedtargets.org/small-and-medium-enterprise-sme-target-setting-proces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E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981200" y="7866730"/>
            <a:ext cx="2064895" cy="533188"/>
          </a:xfrm>
          <a:prstGeom prst="roundRect">
            <a:avLst>
              <a:gd name="adj" fmla="val 50000"/>
            </a:avLst>
          </a:prstGeom>
          <a:solidFill>
            <a:srgbClr val="009497"/>
          </a:solidFill>
        </p:spPr>
        <p:txBody>
          <a:bodyPr lIns="0" tIns="0" rIns="0" bIns="0" rtlCol="0" anchor="ctr"/>
          <a:lstStyle/>
          <a:p>
            <a:pPr algn="ctr">
              <a:lnSpc>
                <a:spcPts val="2497"/>
              </a:lnSpc>
            </a:pPr>
            <a:r>
              <a:rPr lang="en-US" sz="1784">
                <a:solidFill>
                  <a:srgbClr val="022E48"/>
                </a:solidFill>
                <a:latin typeface="Helvetica Now Display"/>
              </a:rPr>
              <a:t>[X] tCO2e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81200" y="3695700"/>
            <a:ext cx="10972800" cy="1190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00"/>
              </a:lnSpc>
            </a:pPr>
            <a:r>
              <a:rPr lang="en-US" sz="7000" b="1">
                <a:solidFill>
                  <a:srgbClr val="F5F1EB"/>
                </a:solidFill>
                <a:latin typeface="Helvetica"/>
                <a:cs typeface="Helvetica"/>
              </a:rPr>
              <a:t>Climate Action Plan</a:t>
            </a:r>
            <a:endParaRPr lang="en-US" b="1">
              <a:latin typeface="Helvetica"/>
              <a:cs typeface="Helvetic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981200" y="5119544"/>
            <a:ext cx="9813434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Helvetica Now Display Bold"/>
              </a:rPr>
              <a:t>[Business Name]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81200" y="7429394"/>
            <a:ext cx="2305262" cy="213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400" b="1" spc="300">
                <a:solidFill>
                  <a:srgbClr val="5BC4BF"/>
                </a:solidFill>
                <a:latin typeface="Helvetica Now Display Heavy"/>
              </a:rPr>
              <a:t>TOTAL EMISSIONS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53000" y="7429394"/>
            <a:ext cx="2305262" cy="213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400" b="1" spc="216">
                <a:solidFill>
                  <a:srgbClr val="5BC4BF"/>
                </a:solidFill>
                <a:latin typeface="Helvetica Now Display Heavy"/>
              </a:rPr>
              <a:t>NET ZERO TARGET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07B084FD-9532-0953-B067-F7CF793CF5D1}"/>
              </a:ext>
            </a:extLst>
          </p:cNvPr>
          <p:cNvSpPr txBox="1"/>
          <p:nvPr/>
        </p:nvSpPr>
        <p:spPr>
          <a:xfrm>
            <a:off x="1981200" y="6076260"/>
            <a:ext cx="1074295" cy="533188"/>
          </a:xfrm>
          <a:prstGeom prst="roundRect">
            <a:avLst>
              <a:gd name="adj" fmla="val 50000"/>
            </a:avLst>
          </a:prstGeom>
          <a:ln w="22225">
            <a:solidFill>
              <a:srgbClr val="5BC4BF"/>
            </a:solidFill>
          </a:ln>
        </p:spPr>
        <p:txBody>
          <a:bodyPr wrap="square" lIns="108000" tIns="144000" rIns="90000" bIns="72000" rtlCol="0" anchor="ctr" anchorCtr="0">
            <a:noAutofit/>
          </a:bodyPr>
          <a:lstStyle/>
          <a:p>
            <a:pPr algn="ctr">
              <a:lnSpc>
                <a:spcPts val="1837"/>
              </a:lnSpc>
              <a:spcBef>
                <a:spcPct val="0"/>
              </a:spcBef>
            </a:pPr>
            <a:r>
              <a:rPr lang="en-US" sz="2000">
                <a:solidFill>
                  <a:srgbClr val="5AC4BE"/>
                </a:solidFill>
                <a:latin typeface="Helvetica Now Display"/>
              </a:rPr>
              <a:t>DATE</a:t>
            </a:r>
            <a:endParaRPr lang="en-US" sz="2000">
              <a:solidFill>
                <a:srgbClr val="5AC4BE"/>
              </a:solidFill>
              <a:latin typeface="Helvetica Now Display"/>
              <a:hlinkClick r:id="rId2" tooltip="https://carbonplanner.natwest.com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CC0B67F3-1892-F7D4-E352-4B06BE0F454F}"/>
              </a:ext>
            </a:extLst>
          </p:cNvPr>
          <p:cNvSpPr txBox="1"/>
          <p:nvPr/>
        </p:nvSpPr>
        <p:spPr>
          <a:xfrm>
            <a:off x="5029200" y="7866730"/>
            <a:ext cx="1323677" cy="533188"/>
          </a:xfrm>
          <a:prstGeom prst="roundRect">
            <a:avLst>
              <a:gd name="adj" fmla="val 50000"/>
            </a:avLst>
          </a:prstGeom>
          <a:solidFill>
            <a:srgbClr val="009497"/>
          </a:solidFill>
        </p:spPr>
        <p:txBody>
          <a:bodyPr lIns="0" tIns="0" rIns="0" bIns="0" rtlCol="0" anchor="ctr"/>
          <a:lstStyle/>
          <a:p>
            <a:pPr algn="ctr">
              <a:lnSpc>
                <a:spcPts val="2497"/>
              </a:lnSpc>
            </a:pPr>
            <a:r>
              <a:rPr lang="en-US" sz="1784">
                <a:solidFill>
                  <a:srgbClr val="022E48"/>
                </a:solidFill>
                <a:latin typeface="Helvetica Now Display"/>
              </a:rPr>
              <a:t>[X]</a:t>
            </a:r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EDF46524-675E-6E51-8082-CC721F07BC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28800" y="1633068"/>
            <a:ext cx="3815952" cy="1643761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981200" y="1851477"/>
            <a:ext cx="10058400" cy="694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r>
              <a:rPr lang="en-US" sz="5199">
                <a:solidFill>
                  <a:srgbClr val="009497"/>
                </a:solidFill>
                <a:latin typeface="Helvetica Now Display Bold"/>
              </a:rPr>
              <a:t>Carbon Reduction Action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1200" y="3159537"/>
            <a:ext cx="6915363" cy="597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latin typeface="Helvetica Now Display"/>
              </a:rPr>
              <a:t>Our baseline indicates our emissions are </a:t>
            </a:r>
            <a:r>
              <a:rPr lang="en-US" sz="1700" u="none" strike="noStrike">
                <a:latin typeface="Helvetica Now Display Bold Italics"/>
              </a:rPr>
              <a:t>[X]</a:t>
            </a:r>
            <a:r>
              <a:rPr lang="en-US" sz="1700" u="none" strike="noStrike">
                <a:latin typeface="Helvetica Now Display"/>
              </a:rPr>
              <a:t> tCO2e. To reduce our emissions by </a:t>
            </a:r>
            <a:r>
              <a:rPr lang="en-US" sz="1700" u="none" strike="noStrike">
                <a:latin typeface="Helvetica Now Display Bold Italics"/>
              </a:rPr>
              <a:t>[X%]</a:t>
            </a:r>
            <a:r>
              <a:rPr lang="en-US" sz="1700" u="none" strike="noStrike">
                <a:latin typeface="Helvetica Now Display"/>
              </a:rPr>
              <a:t> by </a:t>
            </a:r>
            <a:r>
              <a:rPr lang="en-US" sz="1700" u="none" strike="noStrike">
                <a:latin typeface="Helvetica Now Display Bold Italics"/>
              </a:rPr>
              <a:t>[X]</a:t>
            </a:r>
            <a:r>
              <a:rPr lang="en-US" sz="1700" u="none" strike="noStrike">
                <a:latin typeface="Helvetica Now Display"/>
              </a:rPr>
              <a:t> – we will reduce our footprint by </a:t>
            </a:r>
            <a:r>
              <a:rPr lang="en-US" sz="1700" u="none" strike="noStrike">
                <a:latin typeface="Helvetica Now Display Bold Italics"/>
              </a:rPr>
              <a:t>[X]</a:t>
            </a:r>
            <a:r>
              <a:rPr lang="en-US" sz="1700" u="none" strike="noStrike">
                <a:latin typeface="Helvetica Now Display"/>
              </a:rPr>
              <a:t> tCO2e.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endParaRPr lang="en-US" sz="1700" u="none" strike="noStrike">
              <a:latin typeface="Helvetica Now Display"/>
            </a:endParaRP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latin typeface="Helvetica Now Display"/>
              </a:rPr>
              <a:t>The footprint shows that </a:t>
            </a:r>
            <a:r>
              <a:rPr lang="en-US" sz="1700" u="none" strike="noStrike">
                <a:latin typeface="Helvetica Now Display Bold Italics"/>
              </a:rPr>
              <a:t>X</a:t>
            </a:r>
            <a:r>
              <a:rPr lang="en-US" sz="1700" u="none" strike="noStrike">
                <a:latin typeface="Helvetica Now Display"/>
              </a:rPr>
              <a:t> constitutes the highest portion of our carbon footprint at </a:t>
            </a:r>
            <a:r>
              <a:rPr lang="en-US" sz="1700" u="none" strike="noStrike">
                <a:latin typeface="Helvetica Now Display Bold Italics"/>
              </a:rPr>
              <a:t>XX%</a:t>
            </a:r>
            <a:r>
              <a:rPr lang="en-US" sz="1700" u="none" strike="noStrike">
                <a:latin typeface="Helvetica Now Display"/>
              </a:rPr>
              <a:t> with </a:t>
            </a:r>
            <a:r>
              <a:rPr lang="en-US" sz="1700" u="none" strike="noStrike">
                <a:latin typeface="Helvetica Now Display Bold Italics"/>
              </a:rPr>
              <a:t>x (XX%)</a:t>
            </a:r>
            <a:r>
              <a:rPr lang="en-US" sz="1700" u="none" strike="noStrike">
                <a:latin typeface="Helvetica Now Display"/>
              </a:rPr>
              <a:t> and </a:t>
            </a:r>
            <a:r>
              <a:rPr lang="en-US" sz="1700" u="none" strike="noStrike">
                <a:latin typeface="Helvetica Now Display Bold Italics"/>
              </a:rPr>
              <a:t>x (XX%)</a:t>
            </a:r>
            <a:r>
              <a:rPr lang="en-US" sz="1700" u="none" strike="noStrike">
                <a:latin typeface="Helvetica Now Display"/>
              </a:rPr>
              <a:t> representing the two next largest contributors. 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endParaRPr lang="en-US" sz="1700" u="none" strike="noStrike">
              <a:latin typeface="Helvetica Now Display"/>
            </a:endParaRP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latin typeface="Helvetica Now Display"/>
              </a:rPr>
              <a:t>We have segmented our actions into </a:t>
            </a:r>
            <a:r>
              <a:rPr lang="en-US" sz="1700" u="none" strike="noStrike">
                <a:latin typeface="Helvetica Now Display Bold Italics"/>
              </a:rPr>
              <a:t>[X]</a:t>
            </a:r>
            <a:r>
              <a:rPr lang="en-US" sz="1700" u="none" strike="noStrike">
                <a:latin typeface="Helvetica Now Display"/>
              </a:rPr>
              <a:t> main categories.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endParaRPr lang="en-US" sz="1700" u="none" strike="noStrike">
              <a:latin typeface="Helvetica Now Display"/>
            </a:endParaRP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latin typeface="Helvetica Now Display"/>
              </a:rPr>
              <a:t>[It covers:</a:t>
            </a:r>
          </a:p>
          <a:p>
            <a:pPr marL="367034" lvl="1" indent="-183517" algn="l">
              <a:lnSpc>
                <a:spcPts val="255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latin typeface="Helvetica Now Display Bold"/>
              </a:rPr>
              <a:t>Scope 1 </a:t>
            </a:r>
            <a:r>
              <a:rPr lang="en-US" sz="1700" u="none" strike="noStrike">
                <a:latin typeface="Helvetica Now Display"/>
              </a:rPr>
              <a:t> Natural gas or heating fuel </a:t>
            </a:r>
          </a:p>
          <a:p>
            <a:pPr marL="367034" lvl="1" indent="-183517" algn="l">
              <a:lnSpc>
                <a:spcPts val="255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latin typeface="Helvetica Now Display Bold"/>
              </a:rPr>
              <a:t>Scope 2</a:t>
            </a:r>
            <a:r>
              <a:rPr lang="en-US" sz="1700" u="none" strike="noStrike">
                <a:latin typeface="Helvetica Now Display"/>
              </a:rPr>
              <a:t>  Electricity </a:t>
            </a:r>
          </a:p>
          <a:p>
            <a:pPr marL="367034" lvl="1" indent="-183517" algn="l">
              <a:lnSpc>
                <a:spcPts val="255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latin typeface="Helvetica Now Display Bold"/>
              </a:rPr>
              <a:t>Scope 1</a:t>
            </a:r>
            <a:r>
              <a:rPr lang="en-US" sz="1700" u="none" strike="noStrike">
                <a:latin typeface="Helvetica Now Display"/>
              </a:rPr>
              <a:t>  Fuel consumption in owned fleet </a:t>
            </a:r>
          </a:p>
          <a:p>
            <a:pPr marL="367034" lvl="1" indent="-183517" algn="l">
              <a:lnSpc>
                <a:spcPts val="255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latin typeface="Helvetica Now Display Bold"/>
              </a:rPr>
              <a:t>Scope 3</a:t>
            </a:r>
            <a:r>
              <a:rPr lang="en-US" sz="1700" u="none" strike="noStrike">
                <a:latin typeface="Helvetica Now Display"/>
              </a:rPr>
              <a:t>  Business Travel </a:t>
            </a:r>
          </a:p>
          <a:p>
            <a:pPr marL="367034" lvl="1" indent="-183517" algn="l">
              <a:lnSpc>
                <a:spcPts val="255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latin typeface="Helvetica Now Display Bold"/>
              </a:rPr>
              <a:t>Scope 3</a:t>
            </a:r>
            <a:r>
              <a:rPr lang="en-US" sz="1700" u="none" strike="noStrike">
                <a:latin typeface="Helvetica Now Display"/>
              </a:rPr>
              <a:t>  Waste </a:t>
            </a:r>
          </a:p>
          <a:p>
            <a:pPr marL="367034" lvl="1" indent="-183517" algn="l">
              <a:lnSpc>
                <a:spcPts val="255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latin typeface="Helvetica Now Display Bold"/>
              </a:rPr>
              <a:t>Scope 3</a:t>
            </a:r>
            <a:r>
              <a:rPr lang="en-US" sz="1700" u="none" strike="noStrike">
                <a:latin typeface="Helvetica Now Display"/>
              </a:rPr>
              <a:t>  Purchased goods and services]</a:t>
            </a:r>
          </a:p>
          <a:p>
            <a:pPr marL="183517" lvl="1" algn="l">
              <a:lnSpc>
                <a:spcPts val="2550"/>
              </a:lnSpc>
              <a:spcBef>
                <a:spcPct val="0"/>
              </a:spcBef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indent="-273683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009497"/>
                </a:solidFill>
                <a:latin typeface="Helvetica Now Display"/>
              </a:rPr>
              <a:t>(Replace with the categories you are using)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37975" y="4132546"/>
            <a:ext cx="6915363" cy="31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>
                <a:latin typeface="Helvetica Now Display"/>
              </a:rPr>
              <a:t>[Space for Overview of top-level projects]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37975" y="3214940"/>
            <a:ext cx="5589557" cy="69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b="1" u="none" strike="noStrike" spc="328">
                <a:latin typeface="Helvetica Now Display Heavy"/>
              </a:rPr>
              <a:t>OVERVIEW OF PLANNED ACTIONS AND OUTCOMES: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8035D2F6-A228-FB8D-74AF-31E7D0F84E0D}"/>
              </a:ext>
            </a:extLst>
          </p:cNvPr>
          <p:cNvSpPr txBox="1"/>
          <p:nvPr/>
        </p:nvSpPr>
        <p:spPr>
          <a:xfrm>
            <a:off x="9459633" y="6711574"/>
            <a:ext cx="6915363" cy="2318125"/>
          </a:xfrm>
          <a:prstGeom prst="roundRect">
            <a:avLst>
              <a:gd name="adj" fmla="val 8576"/>
            </a:avLst>
          </a:prstGeom>
          <a:solidFill>
            <a:schemeClr val="bg1"/>
          </a:solidFill>
        </p:spPr>
        <p:txBody>
          <a:bodyPr wrap="square"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9497"/>
                </a:solidFill>
                <a:latin typeface="Helvetica Now Display Bold"/>
              </a:rPr>
              <a:t>Tip</a:t>
            </a:r>
            <a:r>
              <a:rPr lang="en-US" sz="2400" u="none" strike="noStrike">
                <a:solidFill>
                  <a:srgbClr val="009497"/>
                </a:solidFill>
                <a:latin typeface="Helvetica Now Display Bold"/>
              </a:rPr>
              <a:t>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>
                <a:solidFill>
                  <a:srgbClr val="022E48"/>
                </a:solidFill>
                <a:latin typeface="Helvetica Now Display"/>
              </a:rPr>
              <a:t>This is space to outline your focus areas and outcomes generally. E.g., Gas is our highest emitter, we aim to reduce this by 15% by 2025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.  </a:t>
            </a:r>
            <a:r>
              <a:rPr lang="en-US" sz="1700" i="1" u="none" strike="noStrike">
                <a:solidFill>
                  <a:srgbClr val="009497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1200" y="1866900"/>
            <a:ext cx="13741178" cy="135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5150">
                <a:solidFill>
                  <a:schemeClr val="accent1"/>
                </a:solidFill>
                <a:latin typeface="Helvetica Now Display Bold"/>
              </a:rPr>
              <a:t>Year One Actions </a:t>
            </a:r>
            <a:endParaRPr lang="en-US" sz="5199">
              <a:solidFill>
                <a:schemeClr val="accent1"/>
              </a:solidFill>
              <a:latin typeface="Helvetica Now Display Bold"/>
            </a:endParaRPr>
          </a:p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endParaRPr lang="en-US" sz="5150">
              <a:solidFill>
                <a:schemeClr val="accent1"/>
              </a:solidFill>
              <a:latin typeface="Helvetica Now Display Light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189164" y="3302595"/>
            <a:ext cx="6934200" cy="34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SCOPE 1: GAS OR HEATING 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917700" y="4476388"/>
          <a:ext cx="14478000" cy="3685590"/>
        </p:xfrm>
        <a:graphic>
          <a:graphicData uri="http://schemas.openxmlformats.org/drawingml/2006/table">
            <a:tbl>
              <a:tblPr/>
              <a:tblGrid>
                <a:gridCol w="482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1" i="0" spc="195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ACTION</a:t>
                      </a:r>
                      <a:r>
                        <a:rPr lang="en-US" sz="1800" spc="195">
                          <a:solidFill>
                            <a:srgbClr val="022E48"/>
                          </a:solidFill>
                          <a:latin typeface="Helvetica Now Display Bold"/>
                        </a:rPr>
                        <a:t> </a:t>
                      </a:r>
                      <a:endParaRPr lang="en-US" sz="18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DEADLINE</a:t>
                      </a:r>
                      <a:endParaRPr lang="en-US" sz="1600" b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50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WHO IS RESPONSIBLE?</a:t>
                      </a:r>
                      <a:endParaRPr lang="en-US" sz="110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[E.g. Boiler service and maintenance]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October 2026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 u="none" strike="noStrike">
                          <a:solidFill>
                            <a:srgbClr val="022E48"/>
                          </a:solidFill>
                          <a:latin typeface="Helvetica Now Display"/>
                        </a:rPr>
                        <a:t>Estates teams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96A4DA3E-E5A9-3DE3-31FF-33C8984B3743}"/>
              </a:ext>
            </a:extLst>
          </p:cNvPr>
          <p:cNvSpPr/>
          <p:nvPr/>
        </p:nvSpPr>
        <p:spPr>
          <a:xfrm>
            <a:off x="1917700" y="2979143"/>
            <a:ext cx="955703" cy="95570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A40ABF-B0D9-5EC2-C559-EF86FD7C3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082" y="3141719"/>
            <a:ext cx="660288" cy="6602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F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4818B-EB02-EBCD-2EB2-FB83B7C26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51A56561-A912-550D-1EA5-C94A39136EBC}"/>
              </a:ext>
            </a:extLst>
          </p:cNvPr>
          <p:cNvSpPr txBox="1"/>
          <p:nvPr/>
        </p:nvSpPr>
        <p:spPr>
          <a:xfrm>
            <a:off x="1981200" y="1866900"/>
            <a:ext cx="13741178" cy="135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5150">
                <a:solidFill>
                  <a:schemeClr val="accent1"/>
                </a:solidFill>
                <a:latin typeface="Helvetica Now Display Bold"/>
              </a:rPr>
              <a:t>Year One Actions </a:t>
            </a:r>
            <a:endParaRPr lang="en-US" sz="5199">
              <a:solidFill>
                <a:schemeClr val="accent1"/>
              </a:solidFill>
              <a:latin typeface="Helvetica Now Display Bold"/>
            </a:endParaRPr>
          </a:p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endParaRPr lang="en-US" sz="5150">
              <a:solidFill>
                <a:schemeClr val="accent1"/>
              </a:solidFill>
              <a:latin typeface="Helvetica Now Display Light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8008E94-B754-CA1F-0BA1-D54BF8CB4C22}"/>
              </a:ext>
            </a:extLst>
          </p:cNvPr>
          <p:cNvSpPr txBox="1"/>
          <p:nvPr/>
        </p:nvSpPr>
        <p:spPr>
          <a:xfrm>
            <a:off x="3294997" y="3281428"/>
            <a:ext cx="6934200" cy="34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SCOPE 1: FLEET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273D3CD-E4DD-8CC0-DB61-09ED586150BF}"/>
              </a:ext>
            </a:extLst>
          </p:cNvPr>
          <p:cNvGraphicFramePr>
            <a:graphicFrameLocks noGrp="1"/>
          </p:cNvGraphicFramePr>
          <p:nvPr/>
        </p:nvGraphicFramePr>
        <p:xfrm>
          <a:off x="2129367" y="4349388"/>
          <a:ext cx="14478000" cy="3685590"/>
        </p:xfrm>
        <a:graphic>
          <a:graphicData uri="http://schemas.openxmlformats.org/drawingml/2006/table">
            <a:tbl>
              <a:tblPr/>
              <a:tblGrid>
                <a:gridCol w="482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1" i="0" spc="195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ACTION</a:t>
                      </a:r>
                      <a:r>
                        <a:rPr lang="en-US" sz="1800" spc="195">
                          <a:solidFill>
                            <a:srgbClr val="022E48"/>
                          </a:solidFill>
                          <a:latin typeface="Helvetica Now Display Bold"/>
                        </a:rPr>
                        <a:t> </a:t>
                      </a:r>
                      <a:endParaRPr lang="en-US" sz="18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DEADLINE</a:t>
                      </a:r>
                      <a:endParaRPr lang="en-US" sz="1600" b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50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WHO IS RESPONSIBLE?</a:t>
                      </a:r>
                      <a:endParaRPr lang="en-US" sz="110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[E.g. Review all planned routes and </a:t>
                      </a:r>
                      <a:b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</a:b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re-route to reduce journey times]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December 2026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Team manager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D84DD995-44AA-0C25-9419-20E59A9E4F4A}"/>
              </a:ext>
            </a:extLst>
          </p:cNvPr>
          <p:cNvSpPr/>
          <p:nvPr/>
        </p:nvSpPr>
        <p:spPr>
          <a:xfrm>
            <a:off x="1981200" y="2979143"/>
            <a:ext cx="955703" cy="955703"/>
          </a:xfrm>
          <a:prstGeom prst="ellipse">
            <a:avLst/>
          </a:prstGeom>
          <a:solidFill>
            <a:srgbClr val="8ED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0628C3-A0FD-4568-0537-AA1B2E0C2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110919"/>
            <a:ext cx="69215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70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F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3D69B-DDF6-A752-765B-E7A8ABF8A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BD4E8FC-5039-3F3B-7EF3-C4ACC59F1989}"/>
              </a:ext>
            </a:extLst>
          </p:cNvPr>
          <p:cNvSpPr txBox="1"/>
          <p:nvPr/>
        </p:nvSpPr>
        <p:spPr>
          <a:xfrm>
            <a:off x="1981200" y="1866900"/>
            <a:ext cx="13741178" cy="135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5150">
                <a:solidFill>
                  <a:schemeClr val="accent1"/>
                </a:solidFill>
                <a:latin typeface="Helvetica Now Display Bold"/>
              </a:rPr>
              <a:t>Year One Actions </a:t>
            </a:r>
            <a:endParaRPr lang="en-US" sz="5199">
              <a:solidFill>
                <a:schemeClr val="accent1"/>
              </a:solidFill>
              <a:latin typeface="Helvetica Now Display Bold"/>
            </a:endParaRPr>
          </a:p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endParaRPr lang="en-US" sz="5150">
              <a:solidFill>
                <a:schemeClr val="accent1"/>
              </a:solidFill>
              <a:latin typeface="Helvetica Now Display Light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026BE3E-E402-A78A-EB69-3CE67F4D3186}"/>
              </a:ext>
            </a:extLst>
          </p:cNvPr>
          <p:cNvSpPr txBox="1"/>
          <p:nvPr/>
        </p:nvSpPr>
        <p:spPr>
          <a:xfrm>
            <a:off x="3294997" y="3281428"/>
            <a:ext cx="6934200" cy="34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SCOPE 2: ELECTRICITY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1763E6A-7D94-11D6-6437-3CC5A83C9981}"/>
              </a:ext>
            </a:extLst>
          </p:cNvPr>
          <p:cNvGraphicFramePr>
            <a:graphicFrameLocks noGrp="1"/>
          </p:cNvGraphicFramePr>
          <p:nvPr/>
        </p:nvGraphicFramePr>
        <p:xfrm>
          <a:off x="1981200" y="4285888"/>
          <a:ext cx="14478000" cy="3685590"/>
        </p:xfrm>
        <a:graphic>
          <a:graphicData uri="http://schemas.openxmlformats.org/drawingml/2006/table">
            <a:tbl>
              <a:tblPr/>
              <a:tblGrid>
                <a:gridCol w="482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1" i="0" spc="195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ACTION</a:t>
                      </a:r>
                      <a:r>
                        <a:rPr lang="en-US" sz="1800" spc="195">
                          <a:solidFill>
                            <a:srgbClr val="022E48"/>
                          </a:solidFill>
                          <a:latin typeface="Helvetica Now Display Bold"/>
                        </a:rPr>
                        <a:t> </a:t>
                      </a:r>
                      <a:endParaRPr lang="en-US" sz="18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DEADLINE</a:t>
                      </a:r>
                      <a:endParaRPr lang="en-US" sz="1600" b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50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WHO IS RESPONSIBLE?</a:t>
                      </a:r>
                      <a:endParaRPr lang="en-US" sz="110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[E.g. Replace all lightbulbs with LEDs]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October 2026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 u="none" strike="noStrike">
                          <a:solidFill>
                            <a:srgbClr val="022E48"/>
                          </a:solidFill>
                          <a:latin typeface="Helvetica Now Display"/>
                        </a:rPr>
                        <a:t>Estates teams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10A37B00-F09B-F391-2286-67447B15F62F}"/>
              </a:ext>
            </a:extLst>
          </p:cNvPr>
          <p:cNvSpPr/>
          <p:nvPr/>
        </p:nvSpPr>
        <p:spPr>
          <a:xfrm>
            <a:off x="1938867" y="2979143"/>
            <a:ext cx="955703" cy="955703"/>
          </a:xfrm>
          <a:prstGeom prst="ellipse">
            <a:avLst/>
          </a:prstGeom>
          <a:solidFill>
            <a:srgbClr val="FCD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6CB1EE-5DE5-4873-84F5-1E52DA64D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29" y="3126205"/>
            <a:ext cx="661577" cy="66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3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F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E67393-8FDC-0DA7-0F1D-7FFB5295C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03E9CE2-A4B9-449C-FC48-7CB7EE4CC126}"/>
              </a:ext>
            </a:extLst>
          </p:cNvPr>
          <p:cNvSpPr txBox="1"/>
          <p:nvPr/>
        </p:nvSpPr>
        <p:spPr>
          <a:xfrm>
            <a:off x="1981200" y="1866900"/>
            <a:ext cx="13741178" cy="135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5150">
                <a:solidFill>
                  <a:schemeClr val="accent1"/>
                </a:solidFill>
                <a:latin typeface="Helvetica Now Display Bold"/>
              </a:rPr>
              <a:t>Year One Actions </a:t>
            </a:r>
            <a:endParaRPr lang="en-US" sz="5199">
              <a:solidFill>
                <a:schemeClr val="accent1"/>
              </a:solidFill>
              <a:latin typeface="Helvetica Now Display Bold"/>
            </a:endParaRPr>
          </a:p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endParaRPr lang="en-US" sz="5150">
              <a:solidFill>
                <a:schemeClr val="accent1"/>
              </a:solidFill>
              <a:latin typeface="Helvetica Now Display Light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560B60C-28D3-AE23-0435-BB92AA27368D}"/>
              </a:ext>
            </a:extLst>
          </p:cNvPr>
          <p:cNvSpPr txBox="1"/>
          <p:nvPr/>
        </p:nvSpPr>
        <p:spPr>
          <a:xfrm>
            <a:off x="3294997" y="3281428"/>
            <a:ext cx="6934200" cy="34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SCOPE </a:t>
            </a:r>
            <a:r>
              <a:rPr lang="en-US" sz="2000" b="1" spc="328">
                <a:solidFill>
                  <a:schemeClr val="tx2"/>
                </a:solidFill>
                <a:latin typeface="Helvetica Now Display Heavy"/>
              </a:rPr>
              <a:t>3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043DBAE-D49E-60DD-5D7D-AA7E44EE4EB0}"/>
              </a:ext>
            </a:extLst>
          </p:cNvPr>
          <p:cNvGraphicFramePr>
            <a:graphicFrameLocks noGrp="1"/>
          </p:cNvGraphicFramePr>
          <p:nvPr/>
        </p:nvGraphicFramePr>
        <p:xfrm>
          <a:off x="2129367" y="4349388"/>
          <a:ext cx="14478000" cy="3685590"/>
        </p:xfrm>
        <a:graphic>
          <a:graphicData uri="http://schemas.openxmlformats.org/drawingml/2006/table">
            <a:tbl>
              <a:tblPr/>
              <a:tblGrid>
                <a:gridCol w="482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1" i="0" spc="195">
                          <a:solidFill>
                            <a:schemeClr val="tx2"/>
                          </a:solidFill>
                          <a:latin typeface="Helvetica"/>
                        </a:rPr>
                        <a:t>ACTION</a:t>
                      </a:r>
                      <a:r>
                        <a:rPr lang="en-US" sz="1800" spc="195">
                          <a:solidFill>
                            <a:srgbClr val="022E48"/>
                          </a:solidFill>
                          <a:latin typeface="Helvetica Now Display Bold"/>
                        </a:rPr>
                        <a:t> </a:t>
                      </a:r>
                      <a:endParaRPr lang="en-US" sz="18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600" b="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DEADLINE</a:t>
                      </a:r>
                      <a:endParaRPr lang="en-US" sz="1600" b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500" spc="195">
                          <a:solidFill>
                            <a:schemeClr val="tx2"/>
                          </a:solidFill>
                          <a:latin typeface="Helvetica Now Display Bold"/>
                        </a:rPr>
                        <a:t>WHO IS RESPONSIBLE?</a:t>
                      </a:r>
                      <a:endParaRPr lang="en-US" sz="110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[E.g. Conduct a waste audit of the building]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December 2026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022E48"/>
                          </a:solidFill>
                          <a:latin typeface="Helvetica Now Display"/>
                        </a:rPr>
                        <a:t>Team manager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26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7660CB91-A01C-C0CF-7AE3-843B63E7CE27}"/>
              </a:ext>
            </a:extLst>
          </p:cNvPr>
          <p:cNvSpPr/>
          <p:nvPr/>
        </p:nvSpPr>
        <p:spPr>
          <a:xfrm>
            <a:off x="1981200" y="2979143"/>
            <a:ext cx="955703" cy="955703"/>
          </a:xfrm>
          <a:prstGeom prst="ellipse">
            <a:avLst/>
          </a:prstGeom>
          <a:solidFill>
            <a:srgbClr val="5AC4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with arrows pointing to the top of the picture&#10;&#10;AI-generated content may be incorrect.">
            <a:extLst>
              <a:ext uri="{FF2B5EF4-FFF2-40B4-BE49-F238E27FC236}">
                <a16:creationId xmlns:a16="http://schemas.microsoft.com/office/drawing/2014/main" id="{310A95D5-AF83-50A5-7744-1BE7238DE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833" y="3069167"/>
            <a:ext cx="656168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54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1616" y="1866900"/>
            <a:ext cx="6400800" cy="1362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rgbClr val="5BC4BF"/>
                </a:solidFill>
                <a:latin typeface="Helvetica Now Display Bold"/>
              </a:rPr>
              <a:t>Longer Term Action Timeline</a:t>
            </a:r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017030"/>
              </p:ext>
            </p:extLst>
          </p:nvPr>
        </p:nvGraphicFramePr>
        <p:xfrm>
          <a:off x="1981200" y="3467100"/>
          <a:ext cx="14497050" cy="4855783"/>
        </p:xfrm>
        <a:graphic>
          <a:graphicData uri="http://schemas.openxmlformats.org/drawingml/2006/table">
            <a:tbl>
              <a:tblPr/>
              <a:tblGrid>
                <a:gridCol w="12744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644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800" spc="195">
                          <a:solidFill>
                            <a:srgbClr val="FFFFFF"/>
                          </a:solidFill>
                          <a:latin typeface="Helvetica Now Display Bold"/>
                        </a:rPr>
                        <a:t>ACTION</a:t>
                      </a:r>
                      <a:endParaRPr lang="en-US" sz="18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800" spc="195">
                          <a:solidFill>
                            <a:srgbClr val="FFFFFF"/>
                          </a:solidFill>
                          <a:latin typeface="Helvetica Now Display Bold"/>
                        </a:rPr>
                        <a:t>DATE</a:t>
                      </a:r>
                      <a:endParaRPr lang="en-US" sz="18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048">
                <a:tc>
                  <a:txBody>
                    <a:bodyPr/>
                    <a:lstStyle/>
                    <a:p>
                      <a:pPr algn="just">
                        <a:lnSpc>
                          <a:spcPts val="2380"/>
                        </a:lnSpc>
                        <a:defRPr/>
                      </a:pPr>
                      <a:r>
                        <a:rPr lang="en-US" sz="1700">
                          <a:solidFill>
                            <a:srgbClr val="FFFFFF"/>
                          </a:solidFill>
                          <a:latin typeface="Helvetica Now Display"/>
                        </a:rPr>
                        <a:t>[E.g. Set baseline and write strategy]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FFFFFF"/>
                          </a:solidFill>
                          <a:latin typeface="Helvetica Now Display"/>
                        </a:rPr>
                        <a:t>June 2026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04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FFFFFF"/>
                          </a:solidFill>
                          <a:latin typeface="Helvetica Now Display"/>
                        </a:rPr>
                        <a:t>[E.g. Incorporate consumption data of waste into plan]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FFFFFF"/>
                          </a:solidFill>
                          <a:latin typeface="Helvetica Now Display"/>
                        </a:rPr>
                        <a:t>June 2027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04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FFFFFF"/>
                          </a:solidFill>
                          <a:latin typeface="Helvetica Now Display"/>
                        </a:rPr>
                        <a:t>[E.g. Reset boundary]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rgbClr val="FFFFFF"/>
                          </a:solidFill>
                          <a:latin typeface="Helvetica Now Display"/>
                        </a:rPr>
                        <a:t>June 2028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704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[`E.g. Business Energy Scotland Audit]</a:t>
                      </a:r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700">
                          <a:solidFill>
                            <a:schemeClr val="bg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June 2027</a:t>
                      </a:r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704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704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704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38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solidFill>
                        <a:srgbClr val="022E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5BC4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5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5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62363" y="1858645"/>
            <a:ext cx="7715037" cy="6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r>
              <a:rPr lang="en-US" sz="5150">
                <a:solidFill>
                  <a:srgbClr val="009497"/>
                </a:solidFill>
                <a:latin typeface="Helvetica Now Display Bold"/>
              </a:rPr>
              <a:t>Progress to Date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43837" y="4426591"/>
            <a:ext cx="6686763" cy="760463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285750" lvl="1" indent="-285750" algn="l">
              <a:lnSpc>
                <a:spcPts val="255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[Space for first key win]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60352BB-793E-F5CF-E07A-7C4311EDF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421436"/>
              </p:ext>
            </p:extLst>
          </p:nvPr>
        </p:nvGraphicFramePr>
        <p:xfrm>
          <a:off x="1828800" y="2982379"/>
          <a:ext cx="6248400" cy="5285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9">
            <a:extLst>
              <a:ext uri="{FF2B5EF4-FFF2-40B4-BE49-F238E27FC236}">
                <a16:creationId xmlns:a16="http://schemas.microsoft.com/office/drawing/2014/main" id="{2970361F-FE3A-7E5F-17D0-CBF1B811885C}"/>
              </a:ext>
            </a:extLst>
          </p:cNvPr>
          <p:cNvSpPr txBox="1"/>
          <p:nvPr/>
        </p:nvSpPr>
        <p:spPr>
          <a:xfrm>
            <a:off x="9543838" y="3694186"/>
            <a:ext cx="6153362" cy="618345"/>
          </a:xfrm>
          <a:prstGeom prst="roundRect">
            <a:avLst/>
          </a:prstGeom>
          <a:solidFill>
            <a:schemeClr val="bg1"/>
          </a:solidFill>
        </p:spPr>
        <p:txBody>
          <a:bodyPr lIns="180000" tIns="108000" rIns="180000" bIns="251999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1</a:t>
            </a:r>
            <a:r>
              <a:rPr lang="en-US" sz="1999" u="none" strike="noStrike" baseline="30000">
                <a:solidFill>
                  <a:srgbClr val="022E48"/>
                </a:solidFill>
                <a:latin typeface="Helvetica Now Display Bold"/>
              </a:rPr>
              <a:t>st</a:t>
            </a: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 key win</a:t>
            </a:r>
            <a:endParaRPr lang="en-US" sz="1700" i="1" u="none" strike="noStrike">
              <a:solidFill>
                <a:srgbClr val="022E48"/>
              </a:solidFill>
              <a:latin typeface="Helvetica Now Display Italics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3166253-76A5-C628-6CDF-91F50988D27F}"/>
              </a:ext>
            </a:extLst>
          </p:cNvPr>
          <p:cNvSpPr txBox="1"/>
          <p:nvPr/>
        </p:nvSpPr>
        <p:spPr>
          <a:xfrm>
            <a:off x="9543837" y="6033519"/>
            <a:ext cx="6686763" cy="760463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285750" lvl="1" indent="-285750" algn="l">
              <a:lnSpc>
                <a:spcPts val="255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[Space for second key win]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DF3F1D1D-2067-A60C-5B61-99E987D49D97}"/>
              </a:ext>
            </a:extLst>
          </p:cNvPr>
          <p:cNvSpPr txBox="1"/>
          <p:nvPr/>
        </p:nvSpPr>
        <p:spPr>
          <a:xfrm>
            <a:off x="9543838" y="5301114"/>
            <a:ext cx="6153362" cy="618345"/>
          </a:xfrm>
          <a:prstGeom prst="roundRect">
            <a:avLst/>
          </a:prstGeom>
          <a:solidFill>
            <a:schemeClr val="bg1"/>
          </a:solidFill>
        </p:spPr>
        <p:txBody>
          <a:bodyPr lIns="180000" tIns="108000" rIns="180000" bIns="251999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2</a:t>
            </a:r>
            <a:r>
              <a:rPr lang="en-US" sz="1999" u="none" strike="noStrike" baseline="30000">
                <a:solidFill>
                  <a:srgbClr val="022E48"/>
                </a:solidFill>
                <a:latin typeface="Helvetica Now Display Bold"/>
              </a:rPr>
              <a:t>nd</a:t>
            </a: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 key win</a:t>
            </a:r>
            <a:endParaRPr lang="en-US" sz="1700" i="1" u="none" strike="noStrike">
              <a:solidFill>
                <a:srgbClr val="022E48"/>
              </a:solidFill>
              <a:latin typeface="Helvetica Now Display Itali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F75A4F3-7CEF-9F02-FE8F-E8BA2E206245}"/>
              </a:ext>
            </a:extLst>
          </p:cNvPr>
          <p:cNvSpPr txBox="1"/>
          <p:nvPr/>
        </p:nvSpPr>
        <p:spPr>
          <a:xfrm>
            <a:off x="9526475" y="7640448"/>
            <a:ext cx="6686763" cy="760463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285750" lvl="1" indent="-285750" algn="l">
              <a:lnSpc>
                <a:spcPts val="255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[Space for third key win]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60217B0C-3A4F-41AE-FC69-F7B261A416C6}"/>
              </a:ext>
            </a:extLst>
          </p:cNvPr>
          <p:cNvSpPr txBox="1"/>
          <p:nvPr/>
        </p:nvSpPr>
        <p:spPr>
          <a:xfrm>
            <a:off x="9543838" y="6908042"/>
            <a:ext cx="6153362" cy="618345"/>
          </a:xfrm>
          <a:prstGeom prst="roundRect">
            <a:avLst/>
          </a:prstGeom>
          <a:solidFill>
            <a:schemeClr val="bg1"/>
          </a:solidFill>
        </p:spPr>
        <p:txBody>
          <a:bodyPr lIns="180000" tIns="108000" rIns="180000" bIns="251999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3</a:t>
            </a:r>
            <a:r>
              <a:rPr lang="en-US" sz="1999" u="none" strike="noStrike" baseline="30000">
                <a:solidFill>
                  <a:srgbClr val="022E48"/>
                </a:solidFill>
                <a:latin typeface="Helvetica Now Display Bold"/>
              </a:rPr>
              <a:t>rd</a:t>
            </a: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 key win</a:t>
            </a:r>
            <a:endParaRPr lang="en-US" sz="1700" i="1" u="none" strike="noStrike">
              <a:solidFill>
                <a:srgbClr val="022E48"/>
              </a:solidFill>
              <a:latin typeface="Helvetica Now Display Italics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569B8509-96EE-F24A-2650-1D36CE51CD80}"/>
              </a:ext>
            </a:extLst>
          </p:cNvPr>
          <p:cNvSpPr txBox="1"/>
          <p:nvPr/>
        </p:nvSpPr>
        <p:spPr>
          <a:xfrm>
            <a:off x="9829798" y="2822603"/>
            <a:ext cx="5391363" cy="5992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199"/>
              </a:lnSpc>
              <a:spcBef>
                <a:spcPct val="0"/>
              </a:spcBef>
            </a:pPr>
            <a:r>
              <a:rPr lang="en-US" sz="2800">
                <a:solidFill>
                  <a:schemeClr val="tx2"/>
                </a:solidFill>
                <a:latin typeface="Helvetica Now Display Bold"/>
              </a:rPr>
              <a:t>Key Wins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74FF96-9F7F-5B7F-C33D-688F32B327F5}"/>
              </a:ext>
            </a:extLst>
          </p:cNvPr>
          <p:cNvSpPr/>
          <p:nvPr/>
        </p:nvSpPr>
        <p:spPr>
          <a:xfrm>
            <a:off x="12047629" y="1866900"/>
            <a:ext cx="955703" cy="95570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41BD343-0CC0-A5AB-D559-3389DFA63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328" y="2066799"/>
            <a:ext cx="638301" cy="6383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4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1200" y="1866900"/>
            <a:ext cx="10972800" cy="6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rgbClr val="D4EFFC"/>
                </a:solidFill>
                <a:latin typeface="Helvetica Now Display Bold"/>
              </a:rPr>
              <a:t>Wider sustainability initiatives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81200" y="3383930"/>
            <a:ext cx="7315200" cy="541972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marL="0" lvl="1" indent="0" algn="l">
              <a:lnSpc>
                <a:spcPts val="2550"/>
              </a:lnSpc>
              <a:spcBef>
                <a:spcPct val="0"/>
              </a:spcBef>
            </a:pPr>
            <a:r>
              <a:rPr lang="en-US">
                <a:solidFill>
                  <a:srgbClr val="FFFFFF"/>
                </a:solidFill>
                <a:latin typeface="Helvetica Now Display"/>
              </a:rPr>
              <a:t>[S</a:t>
            </a:r>
            <a:r>
              <a:rPr lang="en-US" u="none" strike="noStrike">
                <a:solidFill>
                  <a:srgbClr val="FFFFFF"/>
                </a:solidFill>
                <a:latin typeface="Helvetica Now Display"/>
              </a:rPr>
              <a:t>pace to discuss some of the wider sustainability initiatives.]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281FEC84-1DD5-562A-40CD-B703E0AF4284}"/>
              </a:ext>
            </a:extLst>
          </p:cNvPr>
          <p:cNvSpPr txBox="1"/>
          <p:nvPr/>
        </p:nvSpPr>
        <p:spPr>
          <a:xfrm>
            <a:off x="9677400" y="3381375"/>
            <a:ext cx="6898779" cy="1860819"/>
          </a:xfrm>
          <a:prstGeom prst="roundRect">
            <a:avLst>
              <a:gd name="adj" fmla="val 11627"/>
            </a:avLst>
          </a:prstGeom>
          <a:solidFill>
            <a:srgbClr val="5AC4BE"/>
          </a:solidFill>
        </p:spPr>
        <p:txBody>
          <a:bodyPr wrap="square" lIns="180000" tIns="180000" rIns="180000" bIns="180000" rtlCol="0" anchor="t">
            <a:noAutofit/>
          </a:bodyPr>
          <a:lstStyle/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22E48"/>
                </a:solidFill>
                <a:latin typeface="Helvetica Now Display Bold"/>
              </a:rPr>
              <a:t>Tip</a:t>
            </a:r>
          </a:p>
          <a:p>
            <a:pPr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These might be related to things not included in your carbon footprint. E.g. cycle to work schemes or biodiversity work.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022E48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64473" y="1873405"/>
            <a:ext cx="13741178" cy="6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r>
              <a:rPr lang="en-US" sz="5199">
                <a:solidFill>
                  <a:schemeClr val="tx2"/>
                </a:solidFill>
                <a:latin typeface="Helvetica Now Display Bold"/>
              </a:rPr>
              <a:t>Declaration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81200" y="3086100"/>
            <a:ext cx="14935200" cy="5419725"/>
          </a:xfrm>
          <a:prstGeom prst="rect">
            <a:avLst/>
          </a:prstGeom>
        </p:spPr>
        <p:txBody>
          <a:bodyPr lIns="0" tIns="0" rIns="0" bIns="0" numCol="2" spcCol="720000" rtlCol="0" anchor="t">
            <a:noAutofit/>
          </a:bodyPr>
          <a:lstStyle/>
          <a:p>
            <a:pPr marL="0" lvl="1" indent="0" algn="l">
              <a:lnSpc>
                <a:spcPts val="2550"/>
              </a:lnSpc>
              <a:spcBef>
                <a:spcPct val="0"/>
              </a:spcBef>
            </a:pPr>
            <a:r>
              <a:rPr lang="en-GB" u="none" strike="noStrike">
                <a:solidFill>
                  <a:srgbClr val="022E48"/>
                </a:solidFill>
                <a:latin typeface="Helvetica Now Display"/>
              </a:rPr>
              <a:t>This Carbon Action Plan has been reviewed and signed off by the Chief Executive and Senior Leadership Team.</a:t>
            </a:r>
          </a:p>
          <a:p>
            <a:pPr marL="0" lvl="1" indent="0" algn="l">
              <a:lnSpc>
                <a:spcPts val="2550"/>
              </a:lnSpc>
              <a:spcBef>
                <a:spcPct val="0"/>
              </a:spcBef>
            </a:pPr>
            <a:endParaRPr lang="en-GB" sz="1700">
              <a:solidFill>
                <a:srgbClr val="022E48"/>
              </a:solidFill>
              <a:latin typeface="Helvetica Now Display"/>
            </a:endParaRPr>
          </a:p>
          <a:p>
            <a:pPr marL="0" lvl="1" indent="0" algn="l">
              <a:lnSpc>
                <a:spcPts val="2550"/>
              </a:lnSpc>
              <a:spcBef>
                <a:spcPct val="0"/>
              </a:spcBef>
            </a:pPr>
            <a:endParaRPr lang="en-GB" sz="1700">
              <a:solidFill>
                <a:srgbClr val="022E48"/>
              </a:solidFill>
              <a:latin typeface="Helvetica Now Display"/>
            </a:endParaRPr>
          </a:p>
          <a:p>
            <a:pPr marL="0" lvl="1" indent="0" algn="l">
              <a:lnSpc>
                <a:spcPts val="2550"/>
              </a:lnSpc>
              <a:spcBef>
                <a:spcPct val="0"/>
              </a:spcBef>
            </a:pPr>
            <a:endParaRPr lang="en-GB" sz="1700">
              <a:solidFill>
                <a:srgbClr val="022E48"/>
              </a:solidFill>
              <a:latin typeface="Helvetica Now Display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803BED99-2C14-633D-E0F6-98B5B39EE2C6}"/>
              </a:ext>
            </a:extLst>
          </p:cNvPr>
          <p:cNvSpPr txBox="1"/>
          <p:nvPr/>
        </p:nvSpPr>
        <p:spPr>
          <a:xfrm>
            <a:off x="1992923" y="4076700"/>
            <a:ext cx="4953000" cy="618345"/>
          </a:xfrm>
          <a:prstGeom prst="roundRect">
            <a:avLst/>
          </a:prstGeom>
          <a:solidFill>
            <a:schemeClr val="bg1"/>
          </a:solidFill>
        </p:spPr>
        <p:txBody>
          <a:bodyPr lIns="180000" tIns="108000" rIns="180000" bIns="251999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22E48"/>
                </a:solidFill>
                <a:latin typeface="Helvetica" pitchFamily="2" charset="0"/>
              </a:rPr>
              <a:t>Name: </a:t>
            </a: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[X]</a:t>
            </a:r>
            <a:endParaRPr lang="en-US" sz="1700" i="1" u="none" strike="noStrike">
              <a:solidFill>
                <a:srgbClr val="022E48"/>
              </a:solidFill>
              <a:latin typeface="Helvetica Now Display Italics"/>
            </a:endParaRP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78B92C7A-5FBD-0F5C-A275-4626D59593E3}"/>
              </a:ext>
            </a:extLst>
          </p:cNvPr>
          <p:cNvSpPr txBox="1"/>
          <p:nvPr/>
        </p:nvSpPr>
        <p:spPr>
          <a:xfrm>
            <a:off x="1992923" y="5026193"/>
            <a:ext cx="4953000" cy="618345"/>
          </a:xfrm>
          <a:prstGeom prst="roundRect">
            <a:avLst/>
          </a:prstGeom>
          <a:solidFill>
            <a:schemeClr val="bg1"/>
          </a:solidFill>
        </p:spPr>
        <p:txBody>
          <a:bodyPr lIns="180000" tIns="108000" rIns="180000" bIns="251999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22E48"/>
                </a:solidFill>
                <a:latin typeface="Helvetica" pitchFamily="2" charset="0"/>
              </a:rPr>
              <a:t>Date: </a:t>
            </a:r>
            <a:r>
              <a:rPr lang="en-US" sz="1999" u="none" strike="noStrike">
                <a:solidFill>
                  <a:srgbClr val="022E48"/>
                </a:solidFill>
                <a:latin typeface="Helvetica Now Display Bold"/>
              </a:rPr>
              <a:t>[X/X/X]</a:t>
            </a:r>
            <a:endParaRPr lang="en-US" sz="1700" i="1" u="none" strike="noStrike">
              <a:solidFill>
                <a:srgbClr val="022E48"/>
              </a:solidFill>
              <a:latin typeface="Helvetica Now Display Italics"/>
            </a:endParaRP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D6816F4A-CDCE-728D-F388-575A796EFE58}"/>
              </a:ext>
            </a:extLst>
          </p:cNvPr>
          <p:cNvSpPr txBox="1"/>
          <p:nvPr/>
        </p:nvSpPr>
        <p:spPr>
          <a:xfrm>
            <a:off x="1992923" y="5975685"/>
            <a:ext cx="4953000" cy="618345"/>
          </a:xfrm>
          <a:prstGeom prst="roundRect">
            <a:avLst/>
          </a:prstGeom>
          <a:solidFill>
            <a:schemeClr val="bg1"/>
          </a:solidFill>
        </p:spPr>
        <p:txBody>
          <a:bodyPr lIns="180000" tIns="108000" rIns="180000" bIns="251999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22E48"/>
                </a:solidFill>
                <a:latin typeface="Helvetica" pitchFamily="2" charset="0"/>
              </a:rPr>
              <a:t>Signature:</a:t>
            </a:r>
            <a:endParaRPr lang="en-US" sz="1700" u="none" strike="noStrike">
              <a:solidFill>
                <a:srgbClr val="022E48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69477" y="1866900"/>
            <a:ext cx="11049000" cy="694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rgbClr val="5BC4BF"/>
                </a:solidFill>
                <a:latin typeface="Helvetica Now Display Bold"/>
              </a:rPr>
              <a:t>Close and thank you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81200" y="3086100"/>
            <a:ext cx="6934201" cy="5703252"/>
          </a:xfrm>
          <a:prstGeom prst="rect">
            <a:avLst/>
          </a:prstGeom>
        </p:spPr>
        <p:txBody>
          <a:bodyPr lIns="0" tIns="0" rIns="0" bIns="0" numCol="1" spcCol="720000" rtlCol="0" anchor="t">
            <a:noAutofit/>
          </a:bodyPr>
          <a:lstStyle/>
          <a:p>
            <a:pPr marL="0" lvl="1" indent="0" algn="l">
              <a:lnSpc>
                <a:spcPts val="2550"/>
              </a:lnSpc>
              <a:spcBef>
                <a:spcPct val="0"/>
              </a:spcBef>
            </a:pPr>
            <a:r>
              <a:rPr lang="en-US" u="none" strike="noStrike">
                <a:solidFill>
                  <a:srgbClr val="FFFFFF"/>
                </a:solidFill>
                <a:latin typeface="Helvetica Now Display"/>
              </a:rPr>
              <a:t>[Space for business to attached their website/note anything else they feel relevant]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6A261E61-B195-BFB0-72B2-7F62FCDEE358}"/>
              </a:ext>
            </a:extLst>
          </p:cNvPr>
          <p:cNvSpPr txBox="1"/>
          <p:nvPr/>
        </p:nvSpPr>
        <p:spPr>
          <a:xfrm>
            <a:off x="9372600" y="3402648"/>
            <a:ext cx="7086601" cy="4788852"/>
          </a:xfrm>
          <a:prstGeom prst="roundRect">
            <a:avLst>
              <a:gd name="adj" fmla="val 6630"/>
            </a:avLst>
          </a:prstGeom>
          <a:solidFill>
            <a:srgbClr val="022E48"/>
          </a:solidFill>
        </p:spPr>
        <p:txBody>
          <a:bodyPr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5BC4BF"/>
                </a:solidFill>
                <a:latin typeface="Helvetica Now Display Bold"/>
              </a:rPr>
              <a:t>Tip </a:t>
            </a:r>
          </a:p>
          <a:p>
            <a:pPr marL="0" lvl="0" indent="0" algn="l">
              <a:lnSpc>
                <a:spcPts val="2240"/>
              </a:lnSpc>
              <a:spcBef>
                <a:spcPct val="0"/>
              </a:spcBef>
            </a:pPr>
            <a:r>
              <a:rPr lang="en-GB" sz="1700" b="1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How your business could share this document</a:t>
            </a:r>
            <a:r>
              <a:rPr lang="en-GB" sz="1700" b="1">
                <a:solidFill>
                  <a:schemeClr val="bg1"/>
                </a:solidFill>
                <a:effectLst/>
                <a:latin typeface="Helvetica" pitchFamily="2" charset="0"/>
              </a:rPr>
              <a:t> </a:t>
            </a:r>
          </a:p>
          <a:p>
            <a:pPr>
              <a:lnSpc>
                <a:spcPts val="2240"/>
              </a:lnSpc>
              <a:spcAft>
                <a:spcPts val="800"/>
              </a:spcAft>
            </a:pPr>
            <a:r>
              <a:rPr lang="en-GB" sz="1700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E.g. you could add it to your website and then give examples of those who have done it. Some businesses write a short blog about their plan on their website and then attach their footprint: </a:t>
            </a:r>
          </a:p>
          <a:p>
            <a:pPr marL="285750" indent="-285750">
              <a:lnSpc>
                <a:spcPts val="224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Historic Scotland makes it easier for their customers to find their </a:t>
            </a:r>
            <a:r>
              <a:rPr lang="en-GB" sz="1700" u="sng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Carbon Reduction Plan | Historic England</a:t>
            </a:r>
            <a:endParaRPr lang="en-GB" sz="1700">
              <a:solidFill>
                <a:schemeClr val="bg1"/>
              </a:solidFill>
              <a:effectLst/>
              <a:latin typeface="Helvetica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224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local SME </a:t>
            </a:r>
            <a:r>
              <a:rPr lang="en-GB" sz="1700" u="sng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Approach | Scottish Leather Group</a:t>
            </a:r>
            <a:r>
              <a:rPr lang="en-GB" sz="1700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</a:p>
          <a:p>
            <a:pPr marL="285750" indent="-285750">
              <a:lnSpc>
                <a:spcPts val="224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ECCO </a:t>
            </a:r>
            <a:r>
              <a:rPr lang="en-GB" sz="1700" u="sng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SUSTAINABILITY | ECCO® official online shop</a:t>
            </a:r>
            <a:r>
              <a:rPr lang="en-GB" sz="1700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ts val="2240"/>
              </a:lnSpc>
              <a:spcAft>
                <a:spcPts val="800"/>
              </a:spcAft>
            </a:pPr>
            <a:r>
              <a:rPr lang="en-GB" sz="1700">
                <a:solidFill>
                  <a:schemeClr val="bg1"/>
                </a:solidFill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Focus on what achievements you’ve made and what your next steps are  Idea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700" i="1" u="none" strike="noStrike">
                <a:solidFill>
                  <a:srgbClr val="5BC4BF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6E0C33-3906-D1BD-F9C1-F620BA215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5B9AB1B-2013-B3AD-E6ED-DFCCECCB410B}"/>
              </a:ext>
            </a:extLst>
          </p:cNvPr>
          <p:cNvSpPr txBox="1"/>
          <p:nvPr/>
        </p:nvSpPr>
        <p:spPr>
          <a:xfrm>
            <a:off x="1981200" y="1866900"/>
            <a:ext cx="6915363" cy="6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 b="1">
                <a:solidFill>
                  <a:srgbClr val="5AC4BE"/>
                </a:solidFill>
                <a:latin typeface="Helvetica Now Display Bold"/>
              </a:rPr>
              <a:t>Table of contents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6FFCCBA-B5B0-E90C-9F2A-D4B90C5098B5}"/>
              </a:ext>
            </a:extLst>
          </p:cNvPr>
          <p:cNvSpPr txBox="1"/>
          <p:nvPr/>
        </p:nvSpPr>
        <p:spPr>
          <a:xfrm>
            <a:off x="3905954" y="3897831"/>
            <a:ext cx="2948570" cy="4015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Introduction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CB1004C-65E9-8312-215C-5AB82D23A8B9}"/>
              </a:ext>
            </a:extLst>
          </p:cNvPr>
          <p:cNvSpPr txBox="1"/>
          <p:nvPr/>
        </p:nvSpPr>
        <p:spPr>
          <a:xfrm>
            <a:off x="10928626" y="4874182"/>
            <a:ext cx="3632967" cy="40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Actions plans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C32E6D4-73A1-7852-49AD-FAAD81D1F0D8}"/>
              </a:ext>
            </a:extLst>
          </p:cNvPr>
          <p:cNvSpPr txBox="1"/>
          <p:nvPr/>
        </p:nvSpPr>
        <p:spPr>
          <a:xfrm>
            <a:off x="3912882" y="4869890"/>
            <a:ext cx="1939767" cy="40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Vision</a:t>
            </a:r>
            <a:r>
              <a:rPr lang="en-US" sz="3000">
                <a:solidFill>
                  <a:srgbClr val="022E48"/>
                </a:solidFill>
                <a:latin typeface="Helvetica Now Display"/>
              </a:rPr>
              <a:t>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9CA4AD-F74C-E78C-4CF5-86CC64226760}"/>
              </a:ext>
            </a:extLst>
          </p:cNvPr>
          <p:cNvSpPr txBox="1"/>
          <p:nvPr/>
        </p:nvSpPr>
        <p:spPr>
          <a:xfrm>
            <a:off x="10928627" y="5852086"/>
            <a:ext cx="3894982" cy="40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Progress to date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C8FB810-2005-60A1-9DB2-D6CB36D48F83}"/>
              </a:ext>
            </a:extLst>
          </p:cNvPr>
          <p:cNvSpPr txBox="1"/>
          <p:nvPr/>
        </p:nvSpPr>
        <p:spPr>
          <a:xfrm>
            <a:off x="3912882" y="5849940"/>
            <a:ext cx="5007431" cy="40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Emissions boundary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ABDD30F-D3E0-2F6C-50E2-BB57FD9E73C0}"/>
              </a:ext>
            </a:extLst>
          </p:cNvPr>
          <p:cNvSpPr txBox="1"/>
          <p:nvPr/>
        </p:nvSpPr>
        <p:spPr>
          <a:xfrm>
            <a:off x="10927223" y="6829989"/>
            <a:ext cx="5007431" cy="40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Wider sustainability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1FBBEF0-B013-836C-F831-36CD875E7F49}"/>
              </a:ext>
            </a:extLst>
          </p:cNvPr>
          <p:cNvSpPr txBox="1"/>
          <p:nvPr/>
        </p:nvSpPr>
        <p:spPr>
          <a:xfrm>
            <a:off x="3912881" y="6829989"/>
            <a:ext cx="5007431" cy="40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Carbon Footprint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3BB1F51-8CB8-9343-8CE5-12D611A3001A}"/>
              </a:ext>
            </a:extLst>
          </p:cNvPr>
          <p:cNvSpPr txBox="1"/>
          <p:nvPr/>
        </p:nvSpPr>
        <p:spPr>
          <a:xfrm>
            <a:off x="10927224" y="3896278"/>
            <a:ext cx="5007431" cy="40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3000">
                <a:solidFill>
                  <a:schemeClr val="bg1"/>
                </a:solidFill>
                <a:latin typeface="Helvetica Now Display"/>
              </a:rPr>
              <a:t>Targets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0DBD4B-7326-7CE0-EDB8-EB286739DAB5}"/>
              </a:ext>
            </a:extLst>
          </p:cNvPr>
          <p:cNvSpPr txBox="1"/>
          <p:nvPr/>
        </p:nvSpPr>
        <p:spPr>
          <a:xfrm>
            <a:off x="8382000" y="800100"/>
            <a:ext cx="6248400" cy="1905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E7C08FA-A484-7BBE-04DD-9852EFA93429}"/>
              </a:ext>
            </a:extLst>
          </p:cNvPr>
          <p:cNvGrpSpPr/>
          <p:nvPr/>
        </p:nvGrpSpPr>
        <p:grpSpPr>
          <a:xfrm>
            <a:off x="2895600" y="3694964"/>
            <a:ext cx="762000" cy="3658336"/>
            <a:chOff x="1954518" y="3608963"/>
            <a:chExt cx="762000" cy="365833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F518C90-F5B7-CD89-8E91-C7F5F43CF52D}"/>
                </a:ext>
              </a:extLst>
            </p:cNvPr>
            <p:cNvSpPr/>
            <p:nvPr/>
          </p:nvSpPr>
          <p:spPr>
            <a:xfrm>
              <a:off x="1954518" y="3608963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D8E3042-6B9D-29AD-3560-31E6721967E7}"/>
                </a:ext>
              </a:extLst>
            </p:cNvPr>
            <p:cNvSpPr/>
            <p:nvPr/>
          </p:nvSpPr>
          <p:spPr>
            <a:xfrm>
              <a:off x="1954518" y="4574408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B38BA5C-07D1-EAB9-475F-D07125FD6249}"/>
                </a:ext>
              </a:extLst>
            </p:cNvPr>
            <p:cNvSpPr/>
            <p:nvPr/>
          </p:nvSpPr>
          <p:spPr>
            <a:xfrm>
              <a:off x="1954518" y="5539853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6D725B1-50C8-CC63-AD48-F897084BDEEC}"/>
                </a:ext>
              </a:extLst>
            </p:cNvPr>
            <p:cNvSpPr/>
            <p:nvPr/>
          </p:nvSpPr>
          <p:spPr>
            <a:xfrm>
              <a:off x="1954518" y="6505299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746FE75-9E3C-66FC-0651-C36E684C6156}"/>
              </a:ext>
            </a:extLst>
          </p:cNvPr>
          <p:cNvGrpSpPr/>
          <p:nvPr/>
        </p:nvGrpSpPr>
        <p:grpSpPr>
          <a:xfrm>
            <a:off x="9906876" y="3694964"/>
            <a:ext cx="762000" cy="3658336"/>
            <a:chOff x="1954518" y="3608963"/>
            <a:chExt cx="762000" cy="365833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09E1C0F-C6F6-4F76-8969-58289BAEACD7}"/>
                </a:ext>
              </a:extLst>
            </p:cNvPr>
            <p:cNvSpPr/>
            <p:nvPr/>
          </p:nvSpPr>
          <p:spPr>
            <a:xfrm>
              <a:off x="1954518" y="3608963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7650B29-872A-2D7E-B178-8A76E57B0E73}"/>
                </a:ext>
              </a:extLst>
            </p:cNvPr>
            <p:cNvSpPr/>
            <p:nvPr/>
          </p:nvSpPr>
          <p:spPr>
            <a:xfrm>
              <a:off x="1954518" y="4574408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09F039C-782C-A075-D463-B6CB041F4DC6}"/>
                </a:ext>
              </a:extLst>
            </p:cNvPr>
            <p:cNvSpPr/>
            <p:nvPr/>
          </p:nvSpPr>
          <p:spPr>
            <a:xfrm>
              <a:off x="1954518" y="5539853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9158134-BB77-24EE-4BA2-751E7BB94D37}"/>
                </a:ext>
              </a:extLst>
            </p:cNvPr>
            <p:cNvSpPr/>
            <p:nvPr/>
          </p:nvSpPr>
          <p:spPr>
            <a:xfrm>
              <a:off x="1954518" y="6505299"/>
              <a:ext cx="762000" cy="762000"/>
            </a:xfrm>
            <a:prstGeom prst="ellipse">
              <a:avLst/>
            </a:prstGeom>
            <a:solidFill>
              <a:srgbClr val="8ED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2BEB85A8-546B-4853-BB9D-67D12BD5F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0" y="4413250"/>
            <a:ext cx="1460500" cy="14605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8F85AB0-C24E-DAD6-225E-F56F5FE35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595" y="6726283"/>
            <a:ext cx="513282" cy="51328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7B35839-8BD5-F033-6BFA-3796AA111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726" y="3800579"/>
            <a:ext cx="550299" cy="5502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C795A19-6959-0507-9355-E0864E17D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298" y="4813798"/>
            <a:ext cx="455221" cy="45522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A8E0506-3E66-F72E-73C8-6A74D82273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852" y="5731986"/>
            <a:ext cx="567737" cy="56773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299DE11E-B80F-3E06-B9EB-6CAD1C795A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0" y="4413250"/>
            <a:ext cx="1460500" cy="14605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E453462-3394-EB5A-3944-242BB2EA88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659" y="6696459"/>
            <a:ext cx="572930" cy="57293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4E251C2-5E10-068F-223C-FB11CC2BE8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057" y="3827208"/>
            <a:ext cx="487665" cy="48766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5E53372-CEED-744E-B056-E1811AED2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66" y="5713991"/>
            <a:ext cx="563756" cy="56375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CA4CC61-8864-7841-0FB1-60B31F82D9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595" y="4782834"/>
            <a:ext cx="517150" cy="51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14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1200" y="3443668"/>
            <a:ext cx="6915363" cy="5514981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2550"/>
              </a:lnSpc>
            </a:pPr>
            <a:r>
              <a:rPr lang="en-US" sz="1700">
                <a:solidFill>
                  <a:srgbClr val="FFFFFF"/>
                </a:solidFill>
                <a:latin typeface="Helvetica Now Display"/>
              </a:rPr>
              <a:t>[Space for Business information]</a:t>
            </a: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  <a:p>
            <a:pPr marL="0" lvl="0" indent="0" algn="l">
              <a:lnSpc>
                <a:spcPts val="2550"/>
              </a:lnSpc>
            </a:pPr>
            <a:endParaRPr lang="en-US" sz="1700">
              <a:solidFill>
                <a:srgbClr val="FFFFFF"/>
              </a:solidFill>
              <a:latin typeface="Helvetica Now Display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81200" y="1871133"/>
            <a:ext cx="5486400" cy="694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rgbClr val="5BC4BF"/>
                </a:solidFill>
                <a:latin typeface="Helvetica Now Display Bold"/>
              </a:rPr>
              <a:t>Introduction</a:t>
            </a: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173FA246-82A4-F4C0-6D58-22AC498938EF}"/>
              </a:ext>
            </a:extLst>
          </p:cNvPr>
          <p:cNvSpPr txBox="1"/>
          <p:nvPr/>
        </p:nvSpPr>
        <p:spPr>
          <a:xfrm>
            <a:off x="9543836" y="3443668"/>
            <a:ext cx="6915363" cy="2385632"/>
          </a:xfrm>
          <a:prstGeom prst="roundRect">
            <a:avLst/>
          </a:prstGeom>
          <a:solidFill>
            <a:srgbClr val="022E48"/>
          </a:solidFill>
        </p:spPr>
        <p:txBody>
          <a:bodyPr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5BC4BF"/>
                </a:solidFill>
                <a:latin typeface="Helvetica Now Display Bold"/>
              </a:rPr>
              <a:t>Key insight </a:t>
            </a:r>
          </a:p>
          <a:p>
            <a:pPr algn="l">
              <a:lnSpc>
                <a:spcPts val="2550"/>
              </a:lnSpc>
            </a:pPr>
            <a:r>
              <a:rPr lang="en-US" sz="1700">
                <a:solidFill>
                  <a:srgbClr val="FFFFFF"/>
                </a:solidFill>
                <a:latin typeface="Helvetica Now Display"/>
              </a:rPr>
              <a:t>A space to share a little bit about your </a:t>
            </a:r>
            <a:r>
              <a:rPr lang="en-US" sz="1700" err="1">
                <a:solidFill>
                  <a:srgbClr val="FFFFFF"/>
                </a:solidFill>
                <a:latin typeface="Helvetica Now Display"/>
              </a:rPr>
              <a:t>organisation</a:t>
            </a:r>
            <a:r>
              <a:rPr lang="en-US" sz="1700">
                <a:solidFill>
                  <a:srgbClr val="FFFFFF"/>
                </a:solidFill>
                <a:latin typeface="Helvetica Now Display"/>
              </a:rPr>
              <a:t>, what it does, where it is based. Use this as a space to help contextualize your plan and what stage your company is at. </a:t>
            </a:r>
          </a:p>
          <a:p>
            <a:pPr marL="0" lvl="0" indent="0" algn="l">
              <a:lnSpc>
                <a:spcPts val="2550"/>
              </a:lnSpc>
            </a:pPr>
            <a:r>
              <a:rPr lang="en-US" sz="1700" i="1">
                <a:solidFill>
                  <a:srgbClr val="5AC4BE"/>
                </a:solidFill>
                <a:latin typeface="Helvetica Now Display"/>
              </a:rPr>
              <a:t>(</a:t>
            </a:r>
            <a:r>
              <a:rPr lang="en-US" sz="1700" i="1">
                <a:solidFill>
                  <a:srgbClr val="5BC4BF"/>
                </a:solidFill>
                <a:latin typeface="Helvetica Now Display Italics"/>
              </a:rPr>
              <a:t>Remove this box before saving your Carbon Action Plan file)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64267" y="1866900"/>
            <a:ext cx="2399543" cy="6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rgbClr val="009497"/>
                </a:solidFill>
                <a:latin typeface="Helvetica Now Display Bold"/>
              </a:rPr>
              <a:t>Vision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81200" y="3238500"/>
            <a:ext cx="14325600" cy="705258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2800"/>
              </a:lnSpc>
            </a:pPr>
            <a:r>
              <a:rPr lang="en-US" sz="2000" spc="328">
                <a:solidFill>
                  <a:srgbClr val="022E48"/>
                </a:solidFill>
                <a:latin typeface="Helvetica Now Display Heavy"/>
              </a:rPr>
              <a:t>FOREWORD </a:t>
            </a:r>
          </a:p>
          <a:p>
            <a:pPr marL="0" lvl="0" indent="0" algn="l">
              <a:lnSpc>
                <a:spcPts val="2850"/>
              </a:lnSpc>
            </a:pPr>
            <a:r>
              <a:rPr lang="en-US" sz="1900">
                <a:solidFill>
                  <a:srgbClr val="009497"/>
                </a:solidFill>
                <a:latin typeface="Helvetica Now Display Italics"/>
              </a:rPr>
              <a:t>(Remove this slide if not relevant)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81200" y="4381500"/>
            <a:ext cx="6915363" cy="414147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0" lvl="0" indent="0" algn="l">
              <a:lnSpc>
                <a:spcPts val="2550"/>
              </a:lnSpc>
            </a:pPr>
            <a:r>
              <a:rPr lang="en-US" sz="1700">
                <a:solidFill>
                  <a:srgbClr val="022E48"/>
                </a:solidFill>
                <a:latin typeface="Helvetica Now Display Bold"/>
              </a:rPr>
              <a:t>[Business]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 is committed to reaching Net Zero because….</a:t>
            </a:r>
          </a:p>
          <a:p>
            <a:pPr marL="0" lvl="0" indent="0" algn="l">
              <a:lnSpc>
                <a:spcPts val="2550"/>
              </a:lnSpc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marL="0" lvl="0" indent="0" algn="l">
              <a:lnSpc>
                <a:spcPts val="2550"/>
              </a:lnSpc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marL="0" lvl="0" indent="0" algn="l">
              <a:lnSpc>
                <a:spcPts val="2550"/>
              </a:lnSpc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668000" y="3122295"/>
            <a:ext cx="6324600" cy="3760470"/>
          </a:xfrm>
          <a:prstGeom prst="roundRect">
            <a:avLst/>
          </a:prstGeom>
          <a:solidFill>
            <a:schemeClr val="bg1"/>
          </a:solidFill>
        </p:spPr>
        <p:txBody>
          <a:bodyPr wrap="square"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9497"/>
                </a:solidFill>
                <a:latin typeface="Helvetica Now Display Bold"/>
              </a:rPr>
              <a:t>Tip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This is what we covered in workshop 1- what does 2045 look like for your organization and what is driving your organization to take action.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endParaRPr lang="en-US" sz="1700" u="none" strike="noStrike">
              <a:solidFill>
                <a:srgbClr val="022E48"/>
              </a:solidFill>
              <a:latin typeface="Helvetica Now Display"/>
            </a:endParaRP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Remember, you might have internal drivers to help motivate staff that are not shared externally.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009497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1200" y="1854200"/>
            <a:ext cx="4953000" cy="694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rgbClr val="009497"/>
                </a:solidFill>
                <a:latin typeface="Helvetica Now Display Bold"/>
              </a:rPr>
              <a:t>Summary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81200" y="3086100"/>
            <a:ext cx="2743200" cy="339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00"/>
              </a:lnSpc>
            </a:pPr>
            <a:r>
              <a:rPr lang="en-US" sz="2000" spc="328">
                <a:solidFill>
                  <a:srgbClr val="022E48"/>
                </a:solidFill>
                <a:latin typeface="Helvetica Now Display Heavy"/>
              </a:rPr>
              <a:t>NET ZERO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81200" y="3882234"/>
            <a:ext cx="6915363" cy="4738688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2550"/>
              </a:lnSpc>
            </a:pPr>
            <a:r>
              <a:rPr lang="en-US" sz="1700">
                <a:solidFill>
                  <a:srgbClr val="022E48"/>
                </a:solidFill>
                <a:latin typeface="Helvetica Now Display"/>
              </a:rPr>
              <a:t>Scotland has set an ambitious target to reach Net Zero by 2045. Our commitment is to reach Net Zero by </a:t>
            </a:r>
            <a:r>
              <a:rPr lang="en-US" sz="1700">
                <a:solidFill>
                  <a:srgbClr val="022E48"/>
                </a:solidFill>
                <a:latin typeface="Helvetica Now Display Bold Italics"/>
              </a:rPr>
              <a:t>[X]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. Our strategy follows the principles of the Greenhouse Gas Protocol. </a:t>
            </a: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algn="l">
              <a:lnSpc>
                <a:spcPts val="2550"/>
              </a:lnSpc>
            </a:pPr>
            <a:r>
              <a:rPr lang="en-US" sz="1700">
                <a:solidFill>
                  <a:srgbClr val="022E48"/>
                </a:solidFill>
                <a:latin typeface="Helvetica Now Display"/>
              </a:rPr>
              <a:t>Our baseline emissions were calculated as </a:t>
            </a:r>
            <a:r>
              <a:rPr lang="en-US" sz="1700">
                <a:solidFill>
                  <a:srgbClr val="022E48"/>
                </a:solidFill>
                <a:latin typeface="Helvetica Now Display Bold Italics"/>
              </a:rPr>
              <a:t>[X]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 (tCO</a:t>
            </a:r>
            <a:r>
              <a:rPr lang="en-US" sz="1700" baseline="-25000">
                <a:solidFill>
                  <a:srgbClr val="022E48"/>
                </a:solidFill>
                <a:latin typeface="Helvetica Now Display"/>
              </a:rPr>
              <a:t>2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e) for the year </a:t>
            </a:r>
            <a:r>
              <a:rPr lang="en-US" sz="1700">
                <a:solidFill>
                  <a:srgbClr val="022E48"/>
                </a:solidFill>
                <a:latin typeface="Helvetica Now Display Bold Italics"/>
              </a:rPr>
              <a:t>20XX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 and included </a:t>
            </a:r>
            <a:r>
              <a:rPr lang="en-US" sz="1700">
                <a:solidFill>
                  <a:srgbClr val="022E48"/>
                </a:solidFill>
                <a:latin typeface="Helvetica Now Display Bold Italics"/>
              </a:rPr>
              <a:t>[Scope 1, Scope 2 and what was relevant of Scope 3/delete Scope 3 if needed]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. </a:t>
            </a:r>
          </a:p>
          <a:p>
            <a:pPr algn="l">
              <a:lnSpc>
                <a:spcPts val="2550"/>
              </a:lnSpc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marL="0" lvl="0" indent="0" algn="l">
              <a:lnSpc>
                <a:spcPts val="2550"/>
              </a:lnSpc>
            </a:pPr>
            <a:r>
              <a:rPr lang="en-US" sz="1700">
                <a:solidFill>
                  <a:srgbClr val="022E48"/>
                </a:solidFill>
                <a:latin typeface="Helvetica Now Display"/>
              </a:rPr>
              <a:t>Our scope 1 emissions accounted for</a:t>
            </a:r>
            <a:r>
              <a:rPr lang="en-US" sz="1700">
                <a:solidFill>
                  <a:srgbClr val="022E48"/>
                </a:solidFill>
                <a:latin typeface="Helvetica Now Display Bold Italics"/>
              </a:rPr>
              <a:t> x%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, scope 2 accounted for </a:t>
            </a:r>
            <a:r>
              <a:rPr lang="en-US" sz="1700">
                <a:solidFill>
                  <a:srgbClr val="022E48"/>
                </a:solidFill>
                <a:latin typeface="Helvetica Now Display Bold Italics"/>
              </a:rPr>
              <a:t>x%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 and our included scope 3 accounted for </a:t>
            </a:r>
            <a:r>
              <a:rPr lang="en-US" sz="1700">
                <a:solidFill>
                  <a:srgbClr val="022E48"/>
                </a:solidFill>
                <a:latin typeface="Helvetica Now Display Bold Italics"/>
              </a:rPr>
              <a:t>x%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06000" y="1658460"/>
            <a:ext cx="6915363" cy="3104039"/>
          </a:xfrm>
          <a:prstGeom prst="roundRect">
            <a:avLst/>
          </a:prstGeom>
          <a:solidFill>
            <a:schemeClr val="bg1"/>
          </a:solidFill>
        </p:spPr>
        <p:txBody>
          <a:bodyPr wrap="square"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09497"/>
                </a:solidFill>
                <a:latin typeface="Helvetica Now Display Bold"/>
              </a:rPr>
              <a:t>Tip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>
                <a:solidFill>
                  <a:srgbClr val="022E48"/>
                </a:solidFill>
                <a:latin typeface="Helvetica Now Display"/>
              </a:rPr>
              <a:t>A summary of your strategy – what is your total footprint and your Net Zero targets? Make this as clear as possible so whoever is reviewing gets this information straight away.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009497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81200" y="7444111"/>
            <a:ext cx="6915363" cy="251079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Our net zero lead is </a:t>
            </a:r>
            <a:r>
              <a:rPr lang="en-US" sz="1700" u="none" strike="noStrike">
                <a:solidFill>
                  <a:srgbClr val="022E48"/>
                </a:solidFill>
                <a:latin typeface="Helvetica Now Display Bold Italics"/>
              </a:rPr>
              <a:t>[Name]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. This strategy document will be updated yearly to reflect the action and progress made.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0219" y="1866900"/>
            <a:ext cx="7715037" cy="6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  <a:spcBef>
                <a:spcPct val="0"/>
              </a:spcBef>
            </a:pPr>
            <a:r>
              <a:rPr lang="en-US" sz="5199" u="none" strike="noStrike">
                <a:solidFill>
                  <a:srgbClr val="009497"/>
                </a:solidFill>
                <a:latin typeface="Helvetica Now Display Bold"/>
              </a:rPr>
              <a:t>Emissions Boundary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50219" y="3009900"/>
            <a:ext cx="14630399" cy="487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049"/>
              </a:lnSpc>
              <a:spcBef>
                <a:spcPct val="0"/>
              </a:spcBef>
            </a:pPr>
            <a:r>
              <a:rPr lang="en-US" sz="2699" u="none" strike="noStrike">
                <a:solidFill>
                  <a:srgbClr val="022E48"/>
                </a:solidFill>
                <a:latin typeface="Helvetica Now Display Bold"/>
              </a:rPr>
              <a:t>Emissions Boundary for year [x] Carbon Footprint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86753" y="4112295"/>
            <a:ext cx="7467600" cy="2697481"/>
          </a:xfrm>
          <a:prstGeom prst="rect">
            <a:avLst/>
          </a:prstGeom>
        </p:spPr>
        <p:txBody>
          <a:bodyPr wrap="square" lIns="0" tIns="0" rIns="0" bIns="0" numCol="1" spcCol="720000" rtlCol="0" anchor="t">
            <a:noAutofit/>
          </a:bodyPr>
          <a:lstStyle/>
          <a:p>
            <a:pPr algn="l">
              <a:lnSpc>
                <a:spcPts val="2550"/>
              </a:lnSpc>
            </a:pPr>
            <a:r>
              <a:rPr lang="en-US" sz="1700" spc="-17">
                <a:solidFill>
                  <a:srgbClr val="022E48"/>
                </a:solidFill>
                <a:latin typeface="Helvetica Now Display"/>
              </a:rPr>
              <a:t>Our operational boundary has been created in line with the principles of the Greenhouse Gas Protocol. We have included Scope 1 and 2 emission sources and have chosen what is “reasonable” and “relevant” from Scope 3.</a:t>
            </a:r>
          </a:p>
          <a:p>
            <a:pPr algn="l">
              <a:lnSpc>
                <a:spcPts val="2850"/>
              </a:lnSpc>
            </a:pPr>
            <a:endParaRPr lang="en-US" sz="1700" spc="-17">
              <a:solidFill>
                <a:srgbClr val="022E48"/>
              </a:solidFill>
              <a:latin typeface="Helvetica Now Display"/>
            </a:endParaRPr>
          </a:p>
          <a:p>
            <a:pPr algn="l">
              <a:lnSpc>
                <a:spcPts val="2850"/>
              </a:lnSpc>
            </a:pPr>
            <a:r>
              <a:rPr lang="en-US" sz="1700" spc="-17">
                <a:solidFill>
                  <a:srgbClr val="022E48"/>
                </a:solidFill>
                <a:latin typeface="Helvetica Now Display"/>
              </a:rPr>
              <a:t>Our boundary will be reviewed and reset in year </a:t>
            </a:r>
            <a:r>
              <a:rPr lang="en-US" sz="1700" spc="-17">
                <a:solidFill>
                  <a:srgbClr val="022E48"/>
                </a:solidFill>
                <a:latin typeface="Helvetica Now Display Bold Italics"/>
              </a:rPr>
              <a:t>[X] </a:t>
            </a:r>
            <a:r>
              <a:rPr lang="en-US" sz="1700" spc="-17">
                <a:solidFill>
                  <a:srgbClr val="022E48"/>
                </a:solidFill>
                <a:latin typeface="Helvetica Now Display"/>
              </a:rPr>
              <a:t>to include more emission sources. This is explored more in the ‘Action’ section of this document. 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AAF2CB6-867E-448F-A83A-07E2E513B30F}"/>
              </a:ext>
            </a:extLst>
          </p:cNvPr>
          <p:cNvSpPr txBox="1"/>
          <p:nvPr/>
        </p:nvSpPr>
        <p:spPr>
          <a:xfrm>
            <a:off x="10591800" y="3830955"/>
            <a:ext cx="6915363" cy="3632598"/>
          </a:xfrm>
          <a:prstGeom prst="roundRect">
            <a:avLst/>
          </a:prstGeom>
          <a:solidFill>
            <a:schemeClr val="bg1"/>
          </a:solidFill>
        </p:spPr>
        <p:txBody>
          <a:bodyPr wrap="square"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009497"/>
                </a:solidFill>
                <a:latin typeface="Helvetica Now Display Bold"/>
              </a:rPr>
              <a:t>Tip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>
                <a:solidFill>
                  <a:srgbClr val="022E48"/>
                </a:solidFill>
                <a:latin typeface="Helvetica Now Display"/>
              </a:rPr>
              <a:t>Explain your first carbon footprint boundary – what </a:t>
            </a:r>
            <a:r>
              <a:rPr lang="en-GB" sz="1700">
                <a:solidFill>
                  <a:srgbClr val="022E48"/>
                </a:solidFill>
                <a:latin typeface="Helvetica Now Display"/>
              </a:rPr>
              <a:t>principles is it based on, and when will it be reset?</a:t>
            </a:r>
            <a:r>
              <a:rPr lang="en-US" sz="1700">
                <a:solidFill>
                  <a:srgbClr val="022E48"/>
                </a:solidFill>
                <a:latin typeface="Helvetica Now Display"/>
              </a:rPr>
              <a:t>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algn="l">
              <a:lnSpc>
                <a:spcPts val="2850"/>
              </a:lnSpc>
            </a:pPr>
            <a:r>
              <a:rPr lang="en-US" sz="1900" spc="-19">
                <a:solidFill>
                  <a:srgbClr val="009497"/>
                </a:solidFill>
                <a:latin typeface="Helvetica Now Display Bold"/>
              </a:rPr>
              <a:t>Reminder</a:t>
            </a:r>
          </a:p>
          <a:p>
            <a:pPr algn="l">
              <a:lnSpc>
                <a:spcPts val="2550"/>
              </a:lnSpc>
            </a:pPr>
            <a:r>
              <a:rPr lang="en-US" sz="1700" spc="-17">
                <a:solidFill>
                  <a:srgbClr val="022E48"/>
                </a:solidFill>
                <a:latin typeface="Helvetica Now Display"/>
              </a:rPr>
              <a:t>On the next slide outline your boundary. It is important to clearly explain this decision. </a:t>
            </a:r>
            <a:endParaRPr lang="en-US" sz="1700">
              <a:solidFill>
                <a:srgbClr val="022E48"/>
              </a:solidFill>
              <a:latin typeface="Helvetica Now Display"/>
            </a:endParaRP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009497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14129F2F-7F50-41C8-A51E-632623040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404968"/>
              </p:ext>
            </p:extLst>
          </p:nvPr>
        </p:nvGraphicFramePr>
        <p:xfrm>
          <a:off x="1295400" y="956409"/>
          <a:ext cx="15468600" cy="8534398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062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3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3224">
                  <a:extLst>
                    <a:ext uri="{9D8B030D-6E8A-4147-A177-3AD203B41FA5}">
                      <a16:colId xmlns:a16="http://schemas.microsoft.com/office/drawing/2014/main" val="1379610344"/>
                    </a:ext>
                  </a:extLst>
                </a:gridCol>
              </a:tblGrid>
              <a:tr h="113917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500" b="1" u="none" strike="noStrike" spc="195">
                        <a:solidFill>
                          <a:srgbClr val="022E48"/>
                        </a:solidFill>
                        <a:latin typeface="Helvetica" pitchFamily="2" charset="0"/>
                      </a:endParaRPr>
                    </a:p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500" b="1" u="none" strike="noStrike" spc="195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APPLICABLE AND INCLUDED</a:t>
                      </a:r>
                      <a:endParaRPr lang="en-US" sz="1100" b="1">
                        <a:solidFill>
                          <a:schemeClr val="tx2"/>
                        </a:solidFill>
                        <a:latin typeface="Helvetica" pitchFamily="2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500" b="1" spc="195">
                        <a:solidFill>
                          <a:srgbClr val="022E48"/>
                        </a:solidFill>
                        <a:latin typeface="Helvetica" pitchFamily="2" charset="0"/>
                      </a:endParaRPr>
                    </a:p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1500" b="1" spc="195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NOT INCLUDED</a:t>
                      </a:r>
                      <a:endParaRPr lang="en-US" sz="1100" b="1">
                        <a:solidFill>
                          <a:schemeClr val="tx2"/>
                        </a:solidFill>
                        <a:latin typeface="Helvetica" pitchFamily="2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spc="300">
                        <a:solidFill>
                          <a:srgbClr val="022E48"/>
                        </a:solidFill>
                        <a:latin typeface="Helvetica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spc="300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NOT RELEVANT </a:t>
                      </a:r>
                      <a:br>
                        <a:rPr lang="en-US" sz="1500" b="1" spc="300">
                          <a:solidFill>
                            <a:schemeClr val="tx2"/>
                          </a:solidFill>
                          <a:latin typeface="Helvetica" pitchFamily="2" charset="0"/>
                        </a:rPr>
                      </a:br>
                      <a:r>
                        <a:rPr lang="en-US" sz="1400" b="1" spc="0">
                          <a:solidFill>
                            <a:schemeClr val="tx2"/>
                          </a:solidFill>
                          <a:latin typeface="Helvetica" pitchFamily="2" charset="0"/>
                        </a:rPr>
                        <a:t>(e.g. emission sources that do not exist in your organization)</a:t>
                      </a: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4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300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204012"/>
                  </a:ext>
                </a:extLst>
              </a:tr>
              <a:tr h="9203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100"/>
                        </a:lnSpc>
                        <a:spcBef>
                          <a:spcPct val="0"/>
                        </a:spcBef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ED8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Graphic 3" descr="Badge Tick1 with solid fill">
            <a:extLst>
              <a:ext uri="{FF2B5EF4-FFF2-40B4-BE49-F238E27FC236}">
                <a16:creationId xmlns:a16="http://schemas.microsoft.com/office/drawing/2014/main" id="{0AEF2666-EF79-D03D-D4B9-C1453759A4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05200" y="775565"/>
            <a:ext cx="537306" cy="537306"/>
          </a:xfrm>
          <a:prstGeom prst="rect">
            <a:avLst/>
          </a:prstGeom>
        </p:spPr>
      </p:pic>
      <p:pic>
        <p:nvPicPr>
          <p:cNvPr id="6" name="Graphic 5" descr="Badge Cross with solid fill">
            <a:extLst>
              <a:ext uri="{FF2B5EF4-FFF2-40B4-BE49-F238E27FC236}">
                <a16:creationId xmlns:a16="http://schemas.microsoft.com/office/drawing/2014/main" id="{7535C94C-39EF-B591-62A7-706FB895DB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1047" y="763229"/>
            <a:ext cx="537307" cy="537307"/>
          </a:xfrm>
          <a:prstGeom prst="rect">
            <a:avLst/>
          </a:prstGeom>
        </p:spPr>
      </p:pic>
      <p:pic>
        <p:nvPicPr>
          <p:cNvPr id="9" name="Graphic 8" descr="Badge Unfollow with solid fill">
            <a:extLst>
              <a:ext uri="{FF2B5EF4-FFF2-40B4-BE49-F238E27FC236}">
                <a16:creationId xmlns:a16="http://schemas.microsoft.com/office/drawing/2014/main" id="{BFD3A430-604C-64A4-0667-7FAA04EDDD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8400" y="796193"/>
            <a:ext cx="537307" cy="53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04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8">
            <a:extLst>
              <a:ext uri="{FF2B5EF4-FFF2-40B4-BE49-F238E27FC236}">
                <a16:creationId xmlns:a16="http://schemas.microsoft.com/office/drawing/2014/main" id="{6EEEC02F-7AB9-4081-9E49-0EBD7BAB208C}"/>
              </a:ext>
            </a:extLst>
          </p:cNvPr>
          <p:cNvSpPr txBox="1"/>
          <p:nvPr/>
        </p:nvSpPr>
        <p:spPr>
          <a:xfrm>
            <a:off x="10172372" y="3801284"/>
            <a:ext cx="6367500" cy="2362200"/>
          </a:xfrm>
          <a:prstGeom prst="roundRect">
            <a:avLst>
              <a:gd name="adj" fmla="val 9755"/>
            </a:avLst>
          </a:prstGeom>
          <a:solidFill>
            <a:schemeClr val="bg1"/>
          </a:solidFill>
          <a:ln>
            <a:noFill/>
          </a:ln>
        </p:spPr>
        <p:txBody>
          <a:bodyPr wrap="square"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009497"/>
                </a:solidFill>
                <a:latin typeface="Helvetica Now Display Italics"/>
              </a:rPr>
              <a:t> 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981200" y="1878136"/>
            <a:ext cx="6705600" cy="694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rgbClr val="5BC4BF"/>
                </a:solidFill>
                <a:latin typeface="Helvetica Now Display Bold"/>
              </a:rPr>
              <a:t>Carbon footprint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58691" y="1876587"/>
            <a:ext cx="6194863" cy="1647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0"/>
              </a:lnSpc>
              <a:spcBef>
                <a:spcPct val="0"/>
              </a:spcBef>
            </a:pPr>
            <a:r>
              <a:rPr lang="en-US" sz="1700">
                <a:solidFill>
                  <a:srgbClr val="FFFFFF"/>
                </a:solidFill>
                <a:latin typeface="Helvetica Now Display"/>
              </a:rPr>
              <a:t>Our 2025/26 carbon footprint was developed using X tool using emissions factors from the UK Government. The</a:t>
            </a:r>
            <a:r>
              <a:rPr lang="en-US" sz="1700" u="none" strike="noStrike">
                <a:solidFill>
                  <a:srgbClr val="FFFFFF"/>
                </a:solidFill>
                <a:latin typeface="Helvetica Now Display"/>
              </a:rPr>
              <a:t> footprint shows that [</a:t>
            </a:r>
            <a:r>
              <a:rPr lang="en-US" sz="1700" b="1" u="none" strike="noStrike">
                <a:solidFill>
                  <a:srgbClr val="FFFFFF"/>
                </a:solidFill>
                <a:latin typeface="Helvetica Now Display"/>
              </a:rPr>
              <a:t>X]</a:t>
            </a:r>
            <a:r>
              <a:rPr lang="en-US" sz="1700" u="none" strike="noStrike">
                <a:solidFill>
                  <a:srgbClr val="FFFFFF"/>
                </a:solidFill>
                <a:latin typeface="Helvetica Now Display"/>
              </a:rPr>
              <a:t> constitutes the highest portion of our carbon footprint at XX% with </a:t>
            </a:r>
            <a:r>
              <a:rPr lang="en-US" sz="1700" b="1" u="none" strike="noStrike">
                <a:solidFill>
                  <a:srgbClr val="FFFFFF"/>
                </a:solidFill>
                <a:latin typeface="Helvetica Now Display"/>
              </a:rPr>
              <a:t>x (XX%) </a:t>
            </a:r>
            <a:r>
              <a:rPr lang="en-US" sz="1700" u="none" strike="noStrike">
                <a:solidFill>
                  <a:srgbClr val="FFFFFF"/>
                </a:solidFill>
                <a:latin typeface="Helvetica Now Display"/>
              </a:rPr>
              <a:t>and </a:t>
            </a:r>
            <a:r>
              <a:rPr lang="en-US" sz="1700" b="1" u="none" strike="noStrike">
                <a:solidFill>
                  <a:srgbClr val="FFFFFF"/>
                </a:solidFill>
                <a:latin typeface="Helvetica Now Display"/>
              </a:rPr>
              <a:t>x (XX%)</a:t>
            </a:r>
            <a:r>
              <a:rPr lang="en-US" sz="1700" u="none" strike="noStrike">
                <a:solidFill>
                  <a:srgbClr val="FFFFFF"/>
                </a:solidFill>
                <a:latin typeface="Helvetica Now Display"/>
              </a:rPr>
              <a:t> representing the two next largest contributors.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48701" y="4115789"/>
            <a:ext cx="4743237" cy="16438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09497"/>
                </a:solidFill>
                <a:latin typeface="Helvetica Now Display Bold"/>
              </a:rPr>
              <a:t>Scope 1 and 2:</a:t>
            </a:r>
            <a:r>
              <a:rPr lang="en-US" sz="1700" u="none" strike="noStrike">
                <a:solidFill>
                  <a:srgbClr val="009497"/>
                </a:solidFill>
                <a:latin typeface="Helvetica Now Display"/>
              </a:rPr>
              <a:t> </a:t>
            </a:r>
            <a:r>
              <a:rPr lang="en-US" sz="1700" u="none" strike="noStrike">
                <a:solidFill>
                  <a:srgbClr val="022E48"/>
                </a:solidFill>
                <a:latin typeface="Helvetica Now Display Bold Italics"/>
              </a:rPr>
              <a:t>[X]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 tCO</a:t>
            </a:r>
            <a:r>
              <a:rPr lang="en-US" sz="1700" u="none" strike="noStrike" baseline="-25000">
                <a:solidFill>
                  <a:srgbClr val="022E48"/>
                </a:solidFill>
                <a:latin typeface="Helvetica Now Display"/>
              </a:rPr>
              <a:t>2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e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endParaRPr lang="en-US" sz="1700" u="none" strike="noStrike">
              <a:solidFill>
                <a:srgbClr val="009497"/>
              </a:solidFill>
              <a:latin typeface="Helvetica Now Display"/>
            </a:endParaRPr>
          </a:p>
          <a:p>
            <a:pPr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09497"/>
                </a:solidFill>
                <a:latin typeface="Helvetica Now Display Bold"/>
              </a:rPr>
              <a:t>Overall Footprint:</a:t>
            </a:r>
            <a:r>
              <a:rPr lang="en-US" sz="1700" u="none" strike="noStrike">
                <a:solidFill>
                  <a:srgbClr val="009497"/>
                </a:solidFill>
                <a:latin typeface="Helvetica Now Display"/>
              </a:rPr>
              <a:t> </a:t>
            </a:r>
            <a:r>
              <a:rPr lang="en-US" sz="1700" u="none" strike="noStrike">
                <a:solidFill>
                  <a:srgbClr val="022E48"/>
                </a:solidFill>
                <a:latin typeface="Helvetica Now Display Bold Italics"/>
              </a:rPr>
              <a:t>[X]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 tCO</a:t>
            </a:r>
            <a:r>
              <a:rPr lang="en-US" sz="1700" u="none" strike="noStrike" baseline="-25000">
                <a:solidFill>
                  <a:srgbClr val="022E48"/>
                </a:solidFill>
                <a:latin typeface="Helvetica Now Display"/>
              </a:rPr>
              <a:t>2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e</a:t>
            </a:r>
          </a:p>
          <a:p>
            <a:pPr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09497"/>
                </a:solidFill>
                <a:latin typeface="Helvetica Now Display"/>
              </a:rPr>
              <a:t>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09497"/>
                </a:solidFill>
                <a:latin typeface="Helvetica Now Display Bold"/>
              </a:rPr>
              <a:t>By metric Carbon Footprint:</a:t>
            </a:r>
            <a:r>
              <a:rPr lang="en-US" sz="1700" u="none" strike="noStrike">
                <a:solidFill>
                  <a:srgbClr val="009497"/>
                </a:solidFill>
                <a:latin typeface="Helvetica Now Display"/>
              </a:rPr>
              <a:t> </a:t>
            </a:r>
            <a:r>
              <a:rPr lang="en-US" sz="1700" u="none" strike="noStrike">
                <a:solidFill>
                  <a:srgbClr val="022E48"/>
                </a:solidFill>
                <a:latin typeface="Helvetica Now Display Bold Italics"/>
              </a:rPr>
              <a:t>[X]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 tCO</a:t>
            </a:r>
            <a:r>
              <a:rPr lang="en-US" sz="1700" u="none" strike="noStrike" baseline="-25000">
                <a:solidFill>
                  <a:srgbClr val="022E48"/>
                </a:solidFill>
                <a:latin typeface="Helvetica Now Display"/>
              </a:rPr>
              <a:t>2</a:t>
            </a: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e per </a:t>
            </a:r>
            <a:r>
              <a:rPr lang="en-US" sz="1700" u="none" strike="noStrike">
                <a:solidFill>
                  <a:srgbClr val="022E48"/>
                </a:solidFill>
                <a:latin typeface="Helvetica Now Display Bold Italics"/>
              </a:rPr>
              <a:t>[X]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72849" y="7637381"/>
            <a:ext cx="9677400" cy="1905000"/>
          </a:xfrm>
          <a:prstGeom prst="roundRect">
            <a:avLst/>
          </a:prstGeom>
          <a:solidFill>
            <a:srgbClr val="022E48"/>
          </a:solidFill>
        </p:spPr>
        <p:txBody>
          <a:bodyPr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5BC4BF"/>
                </a:solidFill>
                <a:latin typeface="Helvetica Now Display Bold"/>
              </a:rPr>
              <a:t>Tip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FFFFFF"/>
                </a:solidFill>
                <a:latin typeface="Helvetica Now Display"/>
              </a:rPr>
              <a:t>The ‘by metric carbon footprint’ can help you incorporate business growth into your strategy. This could be the total emissions per pound of revenue, staff member or product manufactured.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5BC4BF"/>
                </a:solidFill>
                <a:latin typeface="Helvetica Now Display Italics"/>
              </a:rPr>
              <a:t>(Remove this box before saving your Carbon Reduction Plan file) 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15F67EB1-8528-20BE-FCB5-8A3574E38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941633"/>
              </p:ext>
            </p:extLst>
          </p:nvPr>
        </p:nvGraphicFramePr>
        <p:xfrm>
          <a:off x="1371600" y="2924506"/>
          <a:ext cx="4198847" cy="365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4A1B771-EE38-47DA-8267-B4A330F24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2025829"/>
              </p:ext>
            </p:extLst>
          </p:nvPr>
        </p:nvGraphicFramePr>
        <p:xfrm>
          <a:off x="5486400" y="2924506"/>
          <a:ext cx="4198847" cy="365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1A315DB-FF51-4FE7-BA78-0C501059882C}"/>
              </a:ext>
            </a:extLst>
          </p:cNvPr>
          <p:cNvSpPr txBox="1"/>
          <p:nvPr/>
        </p:nvSpPr>
        <p:spPr>
          <a:xfrm>
            <a:off x="2518523" y="6755368"/>
            <a:ext cx="1905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Helvetica Now Display Bold"/>
              </a:rPr>
              <a:t>Total footprint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01AA41-1193-4295-B8B7-18A222A74AAD}"/>
              </a:ext>
            </a:extLst>
          </p:cNvPr>
          <p:cNvSpPr txBox="1"/>
          <p:nvPr/>
        </p:nvSpPr>
        <p:spPr>
          <a:xfrm>
            <a:off x="6709523" y="6755368"/>
            <a:ext cx="175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Helvetica Now Display Bold"/>
              </a:rPr>
              <a:t>Scope 1 and 2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3D9EBBB-99FD-A905-DD75-F82EBA94480B}"/>
              </a:ext>
            </a:extLst>
          </p:cNvPr>
          <p:cNvSpPr/>
          <p:nvPr/>
        </p:nvSpPr>
        <p:spPr>
          <a:xfrm>
            <a:off x="11971247" y="6495829"/>
            <a:ext cx="5549562" cy="3124199"/>
          </a:xfrm>
          <a:prstGeom prst="roundRect">
            <a:avLst>
              <a:gd name="adj" fmla="val 581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chemeClr val="accent1"/>
                </a:solidFill>
                <a:latin typeface="Helvetica" pitchFamily="2" charset="0"/>
              </a:rPr>
              <a:t>Tip</a:t>
            </a:r>
          </a:p>
          <a:p>
            <a:pPr>
              <a:lnSpc>
                <a:spcPct val="150000"/>
              </a:lnSpc>
            </a:pPr>
            <a:r>
              <a:rPr lang="en-US" sz="1700" b="1">
                <a:solidFill>
                  <a:schemeClr val="tx2"/>
                </a:solidFill>
                <a:latin typeface="Helvetica" pitchFamily="2" charset="0"/>
              </a:rPr>
              <a:t>To edit pie charts: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700">
                <a:solidFill>
                  <a:schemeClr val="tx2"/>
                </a:solidFill>
                <a:latin typeface="Helvetica" pitchFamily="2" charset="0"/>
              </a:rPr>
              <a:t>Click on chart and go to </a:t>
            </a:r>
            <a:r>
              <a:rPr lang="en-US" sz="1700" b="1">
                <a:solidFill>
                  <a:schemeClr val="tx2"/>
                </a:solidFill>
                <a:latin typeface="Helvetica" pitchFamily="2" charset="0"/>
              </a:rPr>
              <a:t>chart design </a:t>
            </a:r>
            <a:r>
              <a:rPr lang="en-US" sz="1700">
                <a:solidFill>
                  <a:schemeClr val="tx2"/>
                </a:solidFill>
                <a:latin typeface="Helvetica" pitchFamily="2" charset="0"/>
              </a:rPr>
              <a:t>tab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700">
                <a:solidFill>
                  <a:schemeClr val="tx2"/>
                </a:solidFill>
                <a:latin typeface="Helvetica" pitchFamily="2" charset="0"/>
              </a:rPr>
              <a:t>Select </a:t>
            </a:r>
            <a:r>
              <a:rPr lang="en-US" sz="1700" b="1">
                <a:solidFill>
                  <a:schemeClr val="tx2"/>
                </a:solidFill>
                <a:latin typeface="Helvetica" pitchFamily="2" charset="0"/>
              </a:rPr>
              <a:t>‘Edit data in excel’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700">
                <a:solidFill>
                  <a:schemeClr val="tx2"/>
                </a:solidFill>
                <a:latin typeface="Helvetica" pitchFamily="2" charset="0"/>
              </a:rPr>
              <a:t>An excel window will pop up where you can input your data</a:t>
            </a:r>
          </a:p>
          <a:p>
            <a:pPr>
              <a:lnSpc>
                <a:spcPct val="150000"/>
              </a:lnSpc>
            </a:pPr>
            <a:r>
              <a:rPr lang="en-US" sz="1700" i="1">
                <a:solidFill>
                  <a:schemeClr val="accent1"/>
                </a:solidFill>
                <a:latin typeface="Helvetica" pitchFamily="2" charset="0"/>
              </a:rPr>
              <a:t>(Remove this box before saving your Carbon Action Plan file)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3530BAA-85F8-717F-DE6E-9E2B011B7B81}"/>
              </a:ext>
            </a:extLst>
          </p:cNvPr>
          <p:cNvCxnSpPr>
            <a:cxnSpLocks/>
          </p:cNvCxnSpPr>
          <p:nvPr/>
        </p:nvCxnSpPr>
        <p:spPr>
          <a:xfrm>
            <a:off x="14256020" y="4324901"/>
            <a:ext cx="0" cy="420338"/>
          </a:xfrm>
          <a:prstGeom prst="line">
            <a:avLst/>
          </a:prstGeom>
          <a:ln w="12700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8A93B8F-3CCA-7CF4-48F9-ADC94490E9D8}"/>
              </a:ext>
            </a:extLst>
          </p:cNvPr>
          <p:cNvCxnSpPr>
            <a:cxnSpLocks/>
          </p:cNvCxnSpPr>
          <p:nvPr/>
        </p:nvCxnSpPr>
        <p:spPr>
          <a:xfrm>
            <a:off x="8873433" y="4324901"/>
            <a:ext cx="0" cy="420338"/>
          </a:xfrm>
          <a:prstGeom prst="line">
            <a:avLst/>
          </a:prstGeom>
          <a:ln w="12700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FDC0287-5421-E6DF-E61E-0921EF205960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3723883" y="4342162"/>
            <a:ext cx="0" cy="420338"/>
          </a:xfrm>
          <a:prstGeom prst="line">
            <a:avLst/>
          </a:prstGeom>
          <a:ln w="12700">
            <a:solidFill>
              <a:schemeClr val="accent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2"/>
          <p:cNvSpPr txBox="1"/>
          <p:nvPr/>
        </p:nvSpPr>
        <p:spPr>
          <a:xfrm>
            <a:off x="1961367" y="1882735"/>
            <a:ext cx="6915363" cy="6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99"/>
              </a:lnSpc>
            </a:pPr>
            <a:r>
              <a:rPr lang="en-US" sz="5199">
                <a:solidFill>
                  <a:schemeClr val="accent1"/>
                </a:solidFill>
                <a:latin typeface="Helvetica Now Display Bold"/>
              </a:rPr>
              <a:t>Net Zero Targets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00946" y="2820822"/>
            <a:ext cx="14671179" cy="48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49"/>
              </a:lnSpc>
              <a:spcBef>
                <a:spcPct val="0"/>
              </a:spcBef>
            </a:pPr>
            <a:r>
              <a:rPr lang="en-US" sz="2699" u="none" strike="noStrike">
                <a:latin typeface="Helvetica Now Display Bold"/>
              </a:rPr>
              <a:t>To reach Net Zero by [X] we have to set several nearer-term targets.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000946" y="4902261"/>
            <a:ext cx="3525033" cy="69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YEARLY REDUCTION</a:t>
            </a:r>
            <a:b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</a:b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 TARGET: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54333" y="4902720"/>
            <a:ext cx="3525033" cy="69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SHORT-TERM </a:t>
            </a:r>
            <a:b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</a:b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TARGET</a:t>
            </a:r>
            <a:r>
              <a:rPr lang="en-US" sz="2000" b="1" u="none" strike="noStrike" spc="328">
                <a:solidFill>
                  <a:srgbClr val="022E48"/>
                </a:solidFill>
                <a:latin typeface="Helvetica Now Display Heavy"/>
              </a:rPr>
              <a:t>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93503" y="4902261"/>
            <a:ext cx="3525034" cy="69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 spc="328">
                <a:solidFill>
                  <a:schemeClr val="tx2"/>
                </a:solidFill>
                <a:latin typeface="Helvetica Now Display Heavy"/>
              </a:rPr>
              <a:t>LONG</a:t>
            </a: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-TERM </a:t>
            </a:r>
            <a:b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</a:br>
            <a:r>
              <a:rPr lang="en-US" sz="2000" b="1" u="none" strike="noStrike" spc="328">
                <a:solidFill>
                  <a:schemeClr val="tx2"/>
                </a:solidFill>
                <a:latin typeface="Helvetica Now Display Heavy"/>
              </a:rPr>
              <a:t>TARGET: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68249" y="5795725"/>
            <a:ext cx="2390426" cy="146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340"/>
              </a:lnSpc>
              <a:spcBef>
                <a:spcPct val="0"/>
              </a:spcBef>
            </a:pPr>
            <a:r>
              <a:rPr lang="en-US" sz="1700" u="none" strike="noStrike">
                <a:latin typeface="Helvetica" pitchFamily="2" charset="0"/>
              </a:rPr>
              <a:t>[E.g. 10% reduction of Scope 1 and 2 per year.]</a:t>
            </a:r>
          </a:p>
          <a:p>
            <a:pPr marL="0" lvl="0" indent="0" algn="ctr">
              <a:lnSpc>
                <a:spcPts val="2340"/>
              </a:lnSpc>
              <a:spcBef>
                <a:spcPct val="0"/>
              </a:spcBef>
            </a:pPr>
            <a:r>
              <a:rPr lang="en-GB" sz="1700"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We encourage a target in tCO</a:t>
            </a:r>
            <a:r>
              <a:rPr lang="en-GB" sz="1700" baseline="-25000"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1700"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 (e.g. 10% equates to 6tCO</a:t>
            </a:r>
            <a:r>
              <a:rPr lang="en-GB" sz="1700" baseline="-25000"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1700">
                <a:effectLst/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1700">
                <a:latin typeface="Helvetica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700" u="none" strike="noStrike">
              <a:latin typeface="Helvetica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543800" y="5821891"/>
            <a:ext cx="2895600" cy="261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1700" u="none" strike="noStrike">
                <a:latin typeface="Helvetica Now Display Italics"/>
              </a:rPr>
              <a:t>[E.g. 50% reduction by 2030.]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3539" y="5795725"/>
            <a:ext cx="1284962" cy="261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1700" u="none" strike="noStrike">
                <a:latin typeface="Helvetica Now Display"/>
              </a:rPr>
              <a:t>Net Zero</a:t>
            </a:r>
            <a:r>
              <a:rPr lang="en-US" sz="1700" u="none" strike="noStrike">
                <a:latin typeface="Helvetica Now Display Bold Italics"/>
              </a:rPr>
              <a:t> [X]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115801" y="6521120"/>
            <a:ext cx="5181600" cy="3124199"/>
          </a:xfrm>
          <a:prstGeom prst="roundRect">
            <a:avLst>
              <a:gd name="adj" fmla="val 6428"/>
            </a:avLst>
          </a:prstGeom>
          <a:solidFill>
            <a:srgbClr val="5AC4BE"/>
          </a:solidFill>
        </p:spPr>
        <p:txBody>
          <a:bodyPr wrap="square"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30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22E48"/>
                </a:solidFill>
                <a:latin typeface="Helvetica Now Display Bold"/>
              </a:rPr>
              <a:t>Tip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u="none" strike="noStrike">
                <a:solidFill>
                  <a:srgbClr val="022E48"/>
                </a:solidFill>
                <a:latin typeface="Helvetica Now Display"/>
              </a:rPr>
              <a:t>You may wish to outline the targets related to your emission boundary here. E.g. when you will reset your boundary.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022E48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id="{73E35420-4DB4-484E-A4EC-086619B455C9}"/>
              </a:ext>
            </a:extLst>
          </p:cNvPr>
          <p:cNvSpPr txBox="1"/>
          <p:nvPr/>
        </p:nvSpPr>
        <p:spPr>
          <a:xfrm>
            <a:off x="5847121" y="6521127"/>
            <a:ext cx="6139456" cy="3124199"/>
          </a:xfrm>
          <a:prstGeom prst="roundRect">
            <a:avLst>
              <a:gd name="adj" fmla="val 5053"/>
            </a:avLst>
          </a:prstGeom>
          <a:solidFill>
            <a:srgbClr val="022E48"/>
          </a:solidFill>
        </p:spPr>
        <p:txBody>
          <a:bodyPr lIns="180000" tIns="180000" rIns="180000" bIns="180000" rtlCol="0" anchor="t">
            <a:noAutofit/>
          </a:bodyPr>
          <a:lstStyle/>
          <a:p>
            <a:pPr marL="0" lvl="0" indent="0" algn="l">
              <a:lnSpc>
                <a:spcPts val="29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5BC4BF"/>
                </a:solidFill>
                <a:latin typeface="Helvetica Now Display Bold"/>
              </a:rPr>
              <a:t>Tip </a:t>
            </a: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b="0" i="0" u="none" strike="noStrike">
                <a:solidFill>
                  <a:schemeClr val="bg1"/>
                </a:solidFill>
                <a:effectLst/>
                <a:latin typeface="Geologica Roman"/>
              </a:rPr>
              <a:t>SBTI states an SME must </a:t>
            </a:r>
            <a:r>
              <a:rPr lang="en-US">
                <a:solidFill>
                  <a:schemeClr val="bg1"/>
                </a:solidFill>
                <a:latin typeface="Geologica Roman"/>
              </a:rPr>
              <a:t>r</a:t>
            </a:r>
            <a:r>
              <a:rPr lang="en-US" sz="1800" b="0" i="0" u="none" strike="noStrike">
                <a:solidFill>
                  <a:schemeClr val="bg1"/>
                </a:solidFill>
                <a:effectLst/>
                <a:latin typeface="Geologica Roman"/>
              </a:rPr>
              <a:t>educe absolute scope 1 and Scope 2 emissions by 42% by 2030 from a 2023 base year and to measure and commit to reduce its scope 3 emissions. Find out more: </a:t>
            </a:r>
            <a:r>
              <a:rPr lang="en-GB" sz="16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Set a target as a small or medium-sized enterprise (SME) - Science Based Targets Initiative</a:t>
            </a:r>
            <a:endParaRPr lang="en-US" sz="1700" u="none" strike="noStrike">
              <a:solidFill>
                <a:schemeClr val="bg1"/>
              </a:solidFill>
              <a:latin typeface="Geologica Roman"/>
            </a:endParaRPr>
          </a:p>
          <a:p>
            <a:pPr marL="0" lvl="0" indent="0" algn="l">
              <a:lnSpc>
                <a:spcPts val="2550"/>
              </a:lnSpc>
              <a:spcBef>
                <a:spcPct val="0"/>
              </a:spcBef>
            </a:pPr>
            <a:r>
              <a:rPr lang="en-US" sz="1700" i="1" u="none" strike="noStrike">
                <a:solidFill>
                  <a:srgbClr val="5BC4BF"/>
                </a:solidFill>
                <a:latin typeface="Helvetica Now Display Italics"/>
              </a:rPr>
              <a:t>(Remove this box before saving your Carbon Action Plan file)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F312AAB-5950-B942-CEA2-AD9867F77302}"/>
              </a:ext>
            </a:extLst>
          </p:cNvPr>
          <p:cNvCxnSpPr>
            <a:cxnSpLocks/>
          </p:cNvCxnSpPr>
          <p:nvPr/>
        </p:nvCxnSpPr>
        <p:spPr>
          <a:xfrm>
            <a:off x="2000946" y="4053873"/>
            <a:ext cx="14678387" cy="0"/>
          </a:xfrm>
          <a:prstGeom prst="straightConnector1">
            <a:avLst/>
          </a:prstGeom>
          <a:ln w="57150">
            <a:solidFill>
              <a:srgbClr val="5AC4BE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11D52CD-346B-7373-A559-E8FF04DDA568}"/>
              </a:ext>
            </a:extLst>
          </p:cNvPr>
          <p:cNvSpPr txBox="1"/>
          <p:nvPr/>
        </p:nvSpPr>
        <p:spPr>
          <a:xfrm>
            <a:off x="1277046" y="3809669"/>
            <a:ext cx="1447800" cy="51935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spc="300">
                <a:solidFill>
                  <a:schemeClr val="bg1"/>
                </a:solidFill>
                <a:latin typeface="Helvetica" pitchFamily="2" charset="0"/>
              </a:rPr>
              <a:t>TODAY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EBD2E3-6670-E14F-A986-0EB742A85667}"/>
              </a:ext>
            </a:extLst>
          </p:cNvPr>
          <p:cNvGrpSpPr/>
          <p:nvPr/>
        </p:nvGrpSpPr>
        <p:grpSpPr>
          <a:xfrm>
            <a:off x="3344583" y="3697175"/>
            <a:ext cx="765193" cy="765193"/>
            <a:chOff x="3344583" y="3697175"/>
            <a:chExt cx="765193" cy="765193"/>
          </a:xfrm>
          <a:solidFill>
            <a:schemeClr val="accent3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B310381-DE42-2537-4D2E-37832258B210}"/>
                </a:ext>
              </a:extLst>
            </p:cNvPr>
            <p:cNvSpPr/>
            <p:nvPr/>
          </p:nvSpPr>
          <p:spPr>
            <a:xfrm>
              <a:off x="3344583" y="3697175"/>
              <a:ext cx="765193" cy="76519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DC773C6-C618-7983-1858-DEFF7CC3F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1492" y="3817380"/>
              <a:ext cx="524782" cy="524782"/>
            </a:xfrm>
            <a:prstGeom prst="rect">
              <a:avLst/>
            </a:prstGeom>
            <a:grpFill/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8FBEEDE-EC00-55E9-074A-5B8F31768BE3}"/>
              </a:ext>
            </a:extLst>
          </p:cNvPr>
          <p:cNvGrpSpPr/>
          <p:nvPr/>
        </p:nvGrpSpPr>
        <p:grpSpPr>
          <a:xfrm>
            <a:off x="8494133" y="3679914"/>
            <a:ext cx="765193" cy="765193"/>
            <a:chOff x="3344583" y="3697175"/>
            <a:chExt cx="765193" cy="765193"/>
          </a:xfrm>
          <a:solidFill>
            <a:schemeClr val="accent6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BD9CC25-560B-61DE-23E2-E7E0185DB161}"/>
                </a:ext>
              </a:extLst>
            </p:cNvPr>
            <p:cNvSpPr/>
            <p:nvPr/>
          </p:nvSpPr>
          <p:spPr>
            <a:xfrm>
              <a:off x="3344583" y="3697175"/>
              <a:ext cx="765193" cy="76519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ED8F9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482BAC-C732-91FC-AF05-06A214E73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1492" y="3817380"/>
              <a:ext cx="524782" cy="524782"/>
            </a:xfrm>
            <a:prstGeom prst="rect">
              <a:avLst/>
            </a:prstGeom>
            <a:grpFill/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75BF67-8551-50C8-E1F1-DA10BBA2F914}"/>
              </a:ext>
            </a:extLst>
          </p:cNvPr>
          <p:cNvGrpSpPr/>
          <p:nvPr/>
        </p:nvGrpSpPr>
        <p:grpSpPr>
          <a:xfrm>
            <a:off x="13876720" y="3698152"/>
            <a:ext cx="765193" cy="765193"/>
            <a:chOff x="3344583" y="3697175"/>
            <a:chExt cx="765193" cy="765193"/>
          </a:xfrm>
          <a:solidFill>
            <a:schemeClr val="accent1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290CC4A-C726-43CF-4F30-1C3BE79788F4}"/>
                </a:ext>
              </a:extLst>
            </p:cNvPr>
            <p:cNvSpPr/>
            <p:nvPr/>
          </p:nvSpPr>
          <p:spPr>
            <a:xfrm>
              <a:off x="3344583" y="3697175"/>
              <a:ext cx="765193" cy="76519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D3B35DE-6352-5D70-90AE-CA86C4D2D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1492" y="3817380"/>
              <a:ext cx="524782" cy="524782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mate Springboard 1">
      <a:dk1>
        <a:srgbClr val="0A2E47"/>
      </a:dk1>
      <a:lt1>
        <a:srgbClr val="FFFFFF"/>
      </a:lt1>
      <a:dk2>
        <a:srgbClr val="16516D"/>
      </a:dk2>
      <a:lt2>
        <a:srgbClr val="F5F0EA"/>
      </a:lt2>
      <a:accent1>
        <a:srgbClr val="2E9496"/>
      </a:accent1>
      <a:accent2>
        <a:srgbClr val="5CC4BA"/>
      </a:accent2>
      <a:accent3>
        <a:srgbClr val="F79C1B"/>
      </a:accent3>
      <a:accent4>
        <a:srgbClr val="EAE4DA"/>
      </a:accent4>
      <a:accent5>
        <a:srgbClr val="FAC30C"/>
      </a:accent5>
      <a:accent6>
        <a:srgbClr val="D49B98"/>
      </a:accent6>
      <a:hlink>
        <a:srgbClr val="2E9496"/>
      </a:hlink>
      <a:folHlink>
        <a:srgbClr val="FAC30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44295a1-8373-4cba-9d81-14931742a1d0" xsi:nil="true"/>
    <TaxCatchAll xmlns="47bc43b0-a0d9-4fd0-9549-be5cc5a96c69" xsi:nil="true"/>
    <lcf76f155ced4ddcb4097134ff3c332f xmlns="d44295a1-8373-4cba-9d81-14931742a1d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3F29BB77B9594FA5169A56446CDBBB" ma:contentTypeVersion="13" ma:contentTypeDescription="Create a new document." ma:contentTypeScope="" ma:versionID="2ce8cadeaccb1e4f27269af40566b8ca">
  <xsd:schema xmlns:xsd="http://www.w3.org/2001/XMLSchema" xmlns:xs="http://www.w3.org/2001/XMLSchema" xmlns:p="http://schemas.microsoft.com/office/2006/metadata/properties" xmlns:ns2="d44295a1-8373-4cba-9d81-14931742a1d0" xmlns:ns3="47bc43b0-a0d9-4fd0-9549-be5cc5a96c69" targetNamespace="http://schemas.microsoft.com/office/2006/metadata/properties" ma:root="true" ma:fieldsID="91ae60dfa4b5c69610e6f5f15461a0be" ns2:_="" ns3:_="">
    <xsd:import namespace="d44295a1-8373-4cba-9d81-14931742a1d0"/>
    <xsd:import namespace="47bc43b0-a0d9-4fd0-9549-be5cc5a96c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4295a1-8373-4cba-9d81-14931742a1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54eff52-6b6d-4e5f-a3b0-187f185b1d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bc43b0-a0d9-4fd0-9549-be5cc5a96c6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90eb46b-4da5-4ee1-aec5-5914311944cc}" ma:internalName="TaxCatchAll" ma:showField="CatchAllData" ma:web="47bc43b0-a0d9-4fd0-9549-be5cc5a96c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561D5E-498D-4A98-B810-3932D6480D87}">
  <ds:schemaRefs>
    <ds:schemaRef ds:uri="http://schemas.microsoft.com/office/2006/metadata/properties"/>
    <ds:schemaRef ds:uri="http://purl.org/dc/dcmitype/"/>
    <ds:schemaRef ds:uri="http://purl.org/dc/terms/"/>
    <ds:schemaRef ds:uri="47bc43b0-a0d9-4fd0-9549-be5cc5a96c69"/>
    <ds:schemaRef ds:uri="d44295a1-8373-4cba-9d81-14931742a1d0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16019FA-88AC-4F87-826C-7770172F17CA}">
  <ds:schemaRefs>
    <ds:schemaRef ds:uri="47bc43b0-a0d9-4fd0-9549-be5cc5a96c69"/>
    <ds:schemaRef ds:uri="d44295a1-8373-4cba-9d81-14931742a1d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324BEC5-D55B-4669-B731-80F8678C19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1511</Words>
  <Application>Microsoft Macintosh PowerPoint</Application>
  <PresentationFormat>Custom</PresentationFormat>
  <Paragraphs>215</Paragraphs>
  <Slides>19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Helvetica Now Display</vt:lpstr>
      <vt:lpstr>Helvetica Now Display Light</vt:lpstr>
      <vt:lpstr>Helvetica Now Display Italics</vt:lpstr>
      <vt:lpstr>Arial</vt:lpstr>
      <vt:lpstr>Helvetica Now Display Bold</vt:lpstr>
      <vt:lpstr>Helvetica Now Display Heavy</vt:lpstr>
      <vt:lpstr>Helvetica</vt:lpstr>
      <vt:lpstr>Calibri</vt:lpstr>
      <vt:lpstr>Helvetica Now Display Bold Italics</vt:lpstr>
      <vt:lpstr>Geologica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Carbon footprint template</dc:title>
  <cp:lastModifiedBy>Hannah Riordan</cp:lastModifiedBy>
  <cp:revision>1</cp:revision>
  <dcterms:created xsi:type="dcterms:W3CDTF">2006-08-16T00:00:00Z</dcterms:created>
  <dcterms:modified xsi:type="dcterms:W3CDTF">2026-07-01T10:08:28Z</dcterms:modified>
  <dc:identifier>DAGEF0InYjs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285900</vt:r8>
  </property>
  <property fmtid="{D5CDD505-2E9C-101B-9397-08002B2CF9AE}" pid="3" name="ContentTypeId">
    <vt:lpwstr>0x010100973F29BB77B9594FA5169A56446CDBBB</vt:lpwstr>
  </property>
  <property fmtid="{D5CDD505-2E9C-101B-9397-08002B2CF9AE}" pid="4" name="ComplianceAssetId">
    <vt:lpwstr/>
  </property>
  <property fmtid="{D5CDD505-2E9C-101B-9397-08002B2CF9AE}" pid="5" name="_activity">
    <vt:lpwstr>{"FileActivityType":"9","FileActivityTimeStamp":"2024-07-23T13:51:16.640Z","FileActivityUsersOnPage":[{"DisplayName":"Mhairi Cochrane","Id":"v1mcochr@ed.ac.uk"}],"FileActivityNavigationId":null}</vt:lpwstr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  <property fmtid="{D5CDD505-2E9C-101B-9397-08002B2CF9AE}" pid="9" name="xd_ProgID">
    <vt:lpwstr/>
  </property>
  <property fmtid="{D5CDD505-2E9C-101B-9397-08002B2CF9AE}" pid="10" name="_SourceUrl">
    <vt:lpwstr/>
  </property>
  <property fmtid="{D5CDD505-2E9C-101B-9397-08002B2CF9AE}" pid="11" name="_SharedFileIndex">
    <vt:lpwstr/>
  </property>
  <property fmtid="{D5CDD505-2E9C-101B-9397-08002B2CF9AE}" pid="12" name="TemplateUrl">
    <vt:lpwstr/>
  </property>
  <property fmtid="{D5CDD505-2E9C-101B-9397-08002B2CF9AE}" pid="13" name="xd_Signature">
    <vt:bool>false</vt:bool>
  </property>
</Properties>
</file>